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2" r:id="rId1"/>
  </p:sldMasterIdLst>
  <p:notesMasterIdLst>
    <p:notesMasterId r:id="rId9"/>
  </p:notesMasterIdLst>
  <p:sldIdLst>
    <p:sldId id="307" r:id="rId2"/>
    <p:sldId id="272" r:id="rId3"/>
    <p:sldId id="360" r:id="rId4"/>
    <p:sldId id="361" r:id="rId5"/>
    <p:sldId id="364" r:id="rId6"/>
    <p:sldId id="362" r:id="rId7"/>
    <p:sldId id="363" r:id="rId8"/>
  </p:sldIdLst>
  <p:sldSz cx="9144000" cy="5143500" type="screen16x9"/>
  <p:notesSz cx="6934200" cy="9232900"/>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B1A3"/>
    <a:srgbClr val="0000FF"/>
    <a:srgbClr val="FF0000"/>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853" autoAdjust="0"/>
    <p:restoredTop sz="94624" autoAdjust="0"/>
  </p:normalViewPr>
  <p:slideViewPr>
    <p:cSldViewPr snapToGrid="0">
      <p:cViewPr varScale="1">
        <p:scale>
          <a:sx n="79" d="100"/>
          <a:sy n="79" d="100"/>
        </p:scale>
        <p:origin x="-1042" y="-67"/>
      </p:cViewPr>
      <p:guideLst>
        <p:guide orient="horz" pos="1620"/>
        <p:guide pos="4182"/>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2" d="100"/>
          <a:sy n="52" d="100"/>
        </p:scale>
        <p:origin x="-1944" y="-96"/>
      </p:cViewPr>
      <p:guideLst>
        <p:guide orient="horz" pos="2908"/>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21859" name="Rectangle 3"/>
          <p:cNvSpPr>
            <a:spLocks noGrp="1" noChangeArrowheads="1"/>
          </p:cNvSpPr>
          <p:nvPr>
            <p:ph type="dt" idx="1"/>
          </p:nvPr>
        </p:nvSpPr>
        <p:spPr bwMode="auto">
          <a:xfrm>
            <a:off x="3927475"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390525" y="693738"/>
            <a:ext cx="6153150" cy="3462337"/>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693738" y="4386263"/>
            <a:ext cx="5546725" cy="415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7709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21863" name="Rectangle 7"/>
          <p:cNvSpPr>
            <a:spLocks noGrp="1" noChangeArrowheads="1"/>
          </p:cNvSpPr>
          <p:nvPr>
            <p:ph type="sldNum" sz="quarter" idx="5"/>
          </p:nvPr>
        </p:nvSpPr>
        <p:spPr bwMode="auto">
          <a:xfrm>
            <a:off x="3927475" y="87709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704BE49-AC84-459A-B15D-00CF6A4176BF}" type="slidenum">
              <a:rPr lang="en-US"/>
              <a:pPr>
                <a:defRPr/>
              </a:pPr>
              <a:t>‹#›</a:t>
            </a:fld>
            <a:endParaRPr lang="en-US"/>
          </a:p>
        </p:txBody>
      </p:sp>
    </p:spTree>
    <p:extLst>
      <p:ext uri="{BB962C8B-B14F-4D97-AF65-F5344CB8AC3E}">
        <p14:creationId xmlns:p14="http://schemas.microsoft.com/office/powerpoint/2010/main" val="35894634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390525" y="693738"/>
            <a:ext cx="6153150" cy="3462337"/>
          </a:xfrm>
          <a:ln/>
        </p:spPr>
      </p:sp>
      <p:sp>
        <p:nvSpPr>
          <p:cNvPr id="16387" name="Notes Placeholder 2"/>
          <p:cNvSpPr>
            <a:spLocks noGrp="1"/>
          </p:cNvSpPr>
          <p:nvPr>
            <p:ph type="body" idx="1"/>
          </p:nvPr>
        </p:nvSpPr>
        <p:spPr>
          <a:noFill/>
          <a:ln/>
        </p:spPr>
        <p:txBody>
          <a:bodyPr/>
          <a:lstStyle/>
          <a:p>
            <a:pPr eaLnBrk="1" hangingPunct="1"/>
            <a:endParaRPr lang="en-US" smtClean="0"/>
          </a:p>
        </p:txBody>
      </p:sp>
      <p:sp>
        <p:nvSpPr>
          <p:cNvPr id="16388" name="Slide Number Placeholder 3"/>
          <p:cNvSpPr>
            <a:spLocks noGrp="1"/>
          </p:cNvSpPr>
          <p:nvPr>
            <p:ph type="sldNum" sz="quarter" idx="5"/>
          </p:nvPr>
        </p:nvSpPr>
        <p:spPr>
          <a:noFill/>
        </p:spPr>
        <p:txBody>
          <a:bodyPr/>
          <a:lstStyle/>
          <a:p>
            <a:fld id="{3AEEA694-8B78-453C-94FC-483212824AD6}" type="slidenum">
              <a:rPr lang="en-US" smtClean="0"/>
              <a:pPr/>
              <a:t>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46460" name="Rectangle 28"/>
          <p:cNvSpPr>
            <a:spLocks noGrp="1" noChangeArrowheads="1"/>
          </p:cNvSpPr>
          <p:nvPr>
            <p:ph type="ctrTitle"/>
          </p:nvPr>
        </p:nvSpPr>
        <p:spPr>
          <a:xfrm>
            <a:off x="342900" y="1457325"/>
            <a:ext cx="8458200" cy="1102519"/>
          </a:xfrm>
        </p:spPr>
        <p:txBody>
          <a:bodyPr/>
          <a:lstStyle>
            <a:lvl1pPr>
              <a:defRPr/>
            </a:lvl1pPr>
          </a:lstStyle>
          <a:p>
            <a:r>
              <a:rPr lang="en-US" smtClean="0"/>
              <a:t>Click to edit Master title style</a:t>
            </a:r>
            <a:endParaRPr lang="en-US"/>
          </a:p>
        </p:txBody>
      </p:sp>
      <p:sp>
        <p:nvSpPr>
          <p:cNvPr id="146461" name="Rectangle 29"/>
          <p:cNvSpPr>
            <a:spLocks noGrp="1" noChangeArrowheads="1"/>
          </p:cNvSpPr>
          <p:nvPr>
            <p:ph type="subTitle" idx="1"/>
          </p:nvPr>
        </p:nvSpPr>
        <p:spPr>
          <a:xfrm>
            <a:off x="342900" y="2774156"/>
            <a:ext cx="8458200" cy="1114425"/>
          </a:xfrm>
          <a:ln/>
        </p:spPr>
        <p:txBody>
          <a:bodyPr/>
          <a:lstStyle>
            <a:lvl1pPr marL="0" indent="0">
              <a:buFontTx/>
              <a:buNone/>
              <a:defRPr sz="2000" b="1"/>
            </a:lvl1pPr>
          </a:lstStyle>
          <a:p>
            <a:r>
              <a:rPr lang="en-US" smtClean="0"/>
              <a:t>Click to edit Master subtitle style</a:t>
            </a:r>
            <a:endParaRPr lang="en-US"/>
          </a:p>
        </p:txBody>
      </p:sp>
    </p:spTree>
    <p:extLst>
      <p:ext uri="{BB962C8B-B14F-4D97-AF65-F5344CB8AC3E}">
        <p14:creationId xmlns:p14="http://schemas.microsoft.com/office/powerpoint/2010/main" val="888788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2023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0200" y="175022"/>
            <a:ext cx="2120900" cy="42338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7500" y="175022"/>
            <a:ext cx="6210300" cy="42338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6160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943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1456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3376" y="889397"/>
            <a:ext cx="4157663" cy="3519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889397"/>
            <a:ext cx="4157662" cy="3519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0334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9306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58697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6587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3899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02117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ECFF"/>
            </a:gs>
          </a:gsLst>
          <a:lin ang="5400000" scaled="1"/>
        </a:gra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317500" y="175023"/>
            <a:ext cx="8458200" cy="610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66"/>
          <p:cNvSpPr>
            <a:spLocks noGrp="1" noChangeArrowheads="1"/>
          </p:cNvSpPr>
          <p:nvPr>
            <p:ph type="body" idx="1"/>
          </p:nvPr>
        </p:nvSpPr>
        <p:spPr bwMode="auto">
          <a:xfrm>
            <a:off x="333376" y="889397"/>
            <a:ext cx="8467725" cy="351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Lst>
  <p:hf hdr="0"/>
  <p:txStyles>
    <p:titleStyle>
      <a:lvl1pPr algn="l" rtl="0" eaLnBrk="1" fontAlgn="base" hangingPunct="1">
        <a:spcBef>
          <a:spcPct val="0"/>
        </a:spcBef>
        <a:spcAft>
          <a:spcPct val="0"/>
        </a:spcAft>
        <a:defRPr sz="3800" b="1">
          <a:solidFill>
            <a:srgbClr val="FF0000"/>
          </a:solidFill>
          <a:latin typeface="+mj-lt"/>
          <a:ea typeface="+mj-ea"/>
          <a:cs typeface="+mj-cs"/>
        </a:defRPr>
      </a:lvl1pPr>
      <a:lvl2pPr algn="l" rtl="0" eaLnBrk="1" fontAlgn="base" hangingPunct="1">
        <a:spcBef>
          <a:spcPct val="0"/>
        </a:spcBef>
        <a:spcAft>
          <a:spcPct val="0"/>
        </a:spcAft>
        <a:defRPr sz="3800" b="1">
          <a:solidFill>
            <a:srgbClr val="FF0000"/>
          </a:solidFill>
          <a:latin typeface="Garamond" pitchFamily="18" charset="0"/>
        </a:defRPr>
      </a:lvl2pPr>
      <a:lvl3pPr algn="l" rtl="0" eaLnBrk="1" fontAlgn="base" hangingPunct="1">
        <a:spcBef>
          <a:spcPct val="0"/>
        </a:spcBef>
        <a:spcAft>
          <a:spcPct val="0"/>
        </a:spcAft>
        <a:defRPr sz="3800" b="1">
          <a:solidFill>
            <a:srgbClr val="FF0000"/>
          </a:solidFill>
          <a:latin typeface="Garamond" pitchFamily="18" charset="0"/>
        </a:defRPr>
      </a:lvl3pPr>
      <a:lvl4pPr algn="l" rtl="0" eaLnBrk="1" fontAlgn="base" hangingPunct="1">
        <a:spcBef>
          <a:spcPct val="0"/>
        </a:spcBef>
        <a:spcAft>
          <a:spcPct val="0"/>
        </a:spcAft>
        <a:defRPr sz="3800" b="1">
          <a:solidFill>
            <a:srgbClr val="FF0000"/>
          </a:solidFill>
          <a:latin typeface="Garamond" pitchFamily="18" charset="0"/>
        </a:defRPr>
      </a:lvl4pPr>
      <a:lvl5pPr algn="l" rtl="0" eaLnBrk="1" fontAlgn="base" hangingPunct="1">
        <a:spcBef>
          <a:spcPct val="0"/>
        </a:spcBef>
        <a:spcAft>
          <a:spcPct val="0"/>
        </a:spcAft>
        <a:defRPr sz="3800" b="1">
          <a:solidFill>
            <a:srgbClr val="FF0000"/>
          </a:solidFill>
          <a:latin typeface="Garamond" pitchFamily="18" charset="0"/>
        </a:defRPr>
      </a:lvl5pPr>
      <a:lvl6pPr marL="457200" algn="l" rtl="0" eaLnBrk="1" fontAlgn="base" hangingPunct="1">
        <a:spcBef>
          <a:spcPct val="0"/>
        </a:spcBef>
        <a:spcAft>
          <a:spcPct val="0"/>
        </a:spcAft>
        <a:defRPr sz="3800" b="1">
          <a:solidFill>
            <a:srgbClr val="FF0000"/>
          </a:solidFill>
          <a:latin typeface="Garamond" pitchFamily="18" charset="0"/>
        </a:defRPr>
      </a:lvl6pPr>
      <a:lvl7pPr marL="914400" algn="l" rtl="0" eaLnBrk="1" fontAlgn="base" hangingPunct="1">
        <a:spcBef>
          <a:spcPct val="0"/>
        </a:spcBef>
        <a:spcAft>
          <a:spcPct val="0"/>
        </a:spcAft>
        <a:defRPr sz="3800" b="1">
          <a:solidFill>
            <a:srgbClr val="FF0000"/>
          </a:solidFill>
          <a:latin typeface="Garamond" pitchFamily="18" charset="0"/>
        </a:defRPr>
      </a:lvl7pPr>
      <a:lvl8pPr marL="1371600" algn="l" rtl="0" eaLnBrk="1" fontAlgn="base" hangingPunct="1">
        <a:spcBef>
          <a:spcPct val="0"/>
        </a:spcBef>
        <a:spcAft>
          <a:spcPct val="0"/>
        </a:spcAft>
        <a:defRPr sz="3800" b="1">
          <a:solidFill>
            <a:srgbClr val="FF0000"/>
          </a:solidFill>
          <a:latin typeface="Garamond" pitchFamily="18" charset="0"/>
        </a:defRPr>
      </a:lvl8pPr>
      <a:lvl9pPr marL="1828800" algn="l" rtl="0" eaLnBrk="1" fontAlgn="base" hangingPunct="1">
        <a:spcBef>
          <a:spcPct val="0"/>
        </a:spcBef>
        <a:spcAft>
          <a:spcPct val="0"/>
        </a:spcAft>
        <a:defRPr sz="3800" b="1">
          <a:solidFill>
            <a:srgbClr val="FF0000"/>
          </a:solidFill>
          <a:latin typeface="Garamond"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Arial" charset="0"/>
        <a:buChar char="–"/>
        <a:defRPr sz="2000">
          <a:solidFill>
            <a:schemeClr val="tx1"/>
          </a:solidFill>
          <a:latin typeface="+mn-lt"/>
        </a:defRPr>
      </a:lvl4pPr>
      <a:lvl5pPr marL="2057400" indent="-228600" algn="l" rtl="0" eaLnBrk="1" fontAlgn="base" hangingPunct="1">
        <a:spcBef>
          <a:spcPct val="20000"/>
        </a:spcBef>
        <a:spcAft>
          <a:spcPct val="0"/>
        </a:spcAft>
        <a:buFont typeface="Arial" charset="0"/>
        <a:buChar char="«"/>
        <a:defRPr sz="2000">
          <a:solidFill>
            <a:schemeClr val="tx1"/>
          </a:solidFill>
          <a:latin typeface="+mn-lt"/>
        </a:defRPr>
      </a:lvl5pPr>
      <a:lvl6pPr marL="2514600" indent="-228600" algn="l" rtl="0" eaLnBrk="1" fontAlgn="base" hangingPunct="1">
        <a:spcBef>
          <a:spcPct val="20000"/>
        </a:spcBef>
        <a:spcAft>
          <a:spcPct val="0"/>
        </a:spcAft>
        <a:buFont typeface="Arial" charset="0"/>
        <a:buChar char="«"/>
        <a:defRPr sz="2000">
          <a:solidFill>
            <a:schemeClr val="tx1"/>
          </a:solidFill>
          <a:latin typeface="+mn-lt"/>
        </a:defRPr>
      </a:lvl6pPr>
      <a:lvl7pPr marL="2971800" indent="-228600" algn="l" rtl="0" eaLnBrk="1" fontAlgn="base" hangingPunct="1">
        <a:spcBef>
          <a:spcPct val="20000"/>
        </a:spcBef>
        <a:spcAft>
          <a:spcPct val="0"/>
        </a:spcAft>
        <a:buFont typeface="Arial" charset="0"/>
        <a:buChar char="«"/>
        <a:defRPr sz="2000">
          <a:solidFill>
            <a:schemeClr val="tx1"/>
          </a:solidFill>
          <a:latin typeface="+mn-lt"/>
        </a:defRPr>
      </a:lvl7pPr>
      <a:lvl8pPr marL="3429000" indent="-228600" algn="l" rtl="0" eaLnBrk="1" fontAlgn="base" hangingPunct="1">
        <a:spcBef>
          <a:spcPct val="20000"/>
        </a:spcBef>
        <a:spcAft>
          <a:spcPct val="0"/>
        </a:spcAft>
        <a:buFont typeface="Arial" charset="0"/>
        <a:buChar char="«"/>
        <a:defRPr sz="2000">
          <a:solidFill>
            <a:schemeClr val="tx1"/>
          </a:solidFill>
          <a:latin typeface="+mn-lt"/>
        </a:defRPr>
      </a:lvl8pPr>
      <a:lvl9pPr marL="3886200" indent="-228600" algn="l" rtl="0" eaLnBrk="1" fontAlgn="base" hangingPunct="1">
        <a:spcBef>
          <a:spcPct val="20000"/>
        </a:spcBef>
        <a:spcAft>
          <a:spcPct val="0"/>
        </a:spcAft>
        <a:buFont typeface="Arial"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745075" y="1203159"/>
            <a:ext cx="7763933" cy="1588168"/>
          </a:xfrm>
        </p:spPr>
        <p:txBody>
          <a:bodyPr/>
          <a:lstStyle/>
          <a:p>
            <a:pPr algn="ctr"/>
            <a:r>
              <a:rPr lang="en-US" altLang="en-US" sz="3200" dirty="0"/>
              <a:t>Novel Power-grid Design &amp; Layout Strategy for SoC ESD-CDM Robustness</a:t>
            </a:r>
            <a:endParaRPr lang="en-US" sz="3200" dirty="0"/>
          </a:p>
        </p:txBody>
      </p:sp>
      <p:sp>
        <p:nvSpPr>
          <p:cNvPr id="8" name="Subtitle 7"/>
          <p:cNvSpPr>
            <a:spLocks noGrp="1"/>
          </p:cNvSpPr>
          <p:nvPr>
            <p:ph type="subTitle" idx="1"/>
          </p:nvPr>
        </p:nvSpPr>
        <p:spPr>
          <a:xfrm>
            <a:off x="342900" y="2774156"/>
            <a:ext cx="8458200" cy="1316996"/>
          </a:xfrm>
        </p:spPr>
        <p:txBody>
          <a:bodyPr/>
          <a:lstStyle/>
          <a:p>
            <a:r>
              <a:rPr lang="en-US" sz="2400" dirty="0" smtClean="0"/>
              <a:t>Authors    :	Villy Gohil ; Karthik Kodakandla ;</a:t>
            </a:r>
          </a:p>
          <a:p>
            <a:r>
              <a:rPr lang="en-US" sz="2400" dirty="0"/>
              <a:t>	</a:t>
            </a:r>
            <a:r>
              <a:rPr lang="en-US" sz="2400" dirty="0" smtClean="0"/>
              <a:t>	MuraliMohan Thota ; Subhadeep Ghosh</a:t>
            </a:r>
          </a:p>
          <a:p>
            <a:r>
              <a:rPr lang="en-US" sz="2400" dirty="0" smtClean="0"/>
              <a:t>Company </a:t>
            </a:r>
            <a:r>
              <a:rPr lang="en-US" sz="2400" smtClean="0"/>
              <a:t>: 	Texas </a:t>
            </a:r>
            <a:r>
              <a:rPr lang="en-US" sz="2400" dirty="0" smtClean="0"/>
              <a:t>Instruments </a:t>
            </a:r>
          </a:p>
          <a:p>
            <a:endParaRPr lang="en-US" dirty="0"/>
          </a:p>
        </p:txBody>
      </p:sp>
      <p:pic>
        <p:nvPicPr>
          <p:cNvPr id="4" name="Picture 10" descr="ti_stk_2c_pos_rg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67420" y="169565"/>
            <a:ext cx="2736385" cy="676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55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645796" y="586070"/>
            <a:ext cx="4009390" cy="2298065"/>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indent="0">
              <a:buNone/>
            </a:pPr>
            <a:r>
              <a:rPr lang="en-US" sz="1300" dirty="0">
                <a:latin typeface="+mn-lt"/>
                <a:cs typeface="Arial" panose="020B0604020202020204" pitchFamily="34" charset="0"/>
              </a:rPr>
              <a:t>In CDM testing, complete package is charged &amp; </a:t>
            </a:r>
            <a:r>
              <a:rPr lang="en-US" sz="1300" dirty="0" smtClean="0">
                <a:latin typeface="+mn-lt"/>
                <a:cs typeface="Arial" panose="020B0604020202020204" pitchFamily="34" charset="0"/>
              </a:rPr>
              <a:t>the discharge </a:t>
            </a:r>
            <a:r>
              <a:rPr lang="en-US" sz="1300" dirty="0">
                <a:latin typeface="+mn-lt"/>
                <a:cs typeface="Arial" panose="020B0604020202020204" pitchFamily="34" charset="0"/>
              </a:rPr>
              <a:t>is channeled through each pin </a:t>
            </a:r>
            <a:r>
              <a:rPr lang="en-US" sz="1300" dirty="0" smtClean="0">
                <a:latin typeface="+mn-lt"/>
                <a:cs typeface="Arial" panose="020B0604020202020204" pitchFamily="34" charset="0"/>
              </a:rPr>
              <a:t>separately, hence</a:t>
            </a:r>
            <a:r>
              <a:rPr lang="en-US" sz="1300" dirty="0">
                <a:latin typeface="+mn-lt"/>
                <a:cs typeface="Arial" panose="020B0604020202020204" pitchFamily="34" charset="0"/>
              </a:rPr>
              <a:t>, the discharge path involves the core </a:t>
            </a:r>
            <a:r>
              <a:rPr lang="en-US" sz="1300" dirty="0" smtClean="0">
                <a:latin typeface="+mn-lt"/>
                <a:cs typeface="Arial" panose="020B0604020202020204" pitchFamily="34" charset="0"/>
              </a:rPr>
              <a:t>standard cell </a:t>
            </a:r>
            <a:r>
              <a:rPr lang="en-US" sz="1300" dirty="0">
                <a:latin typeface="+mn-lt"/>
                <a:cs typeface="Arial" panose="020B0604020202020204" pitchFamily="34" charset="0"/>
              </a:rPr>
              <a:t>area i.e., charge flows from substrate, </a:t>
            </a:r>
            <a:r>
              <a:rPr lang="en-US" sz="1300" dirty="0" smtClean="0">
                <a:latin typeface="+mn-lt"/>
                <a:cs typeface="Arial" panose="020B0604020202020204" pitchFamily="34" charset="0"/>
              </a:rPr>
              <a:t>power-rails to </a:t>
            </a:r>
            <a:r>
              <a:rPr lang="en-US" sz="1300" dirty="0">
                <a:latin typeface="+mn-lt"/>
                <a:cs typeface="Arial" panose="020B0604020202020204" pitchFamily="34" charset="0"/>
              </a:rPr>
              <a:t>straps to power/ground pads and finally </a:t>
            </a:r>
            <a:r>
              <a:rPr lang="en-US" sz="1300" dirty="0" smtClean="0">
                <a:latin typeface="+mn-lt"/>
                <a:cs typeface="Arial" panose="020B0604020202020204" pitchFamily="34" charset="0"/>
              </a:rPr>
              <a:t>through zapped </a:t>
            </a:r>
            <a:r>
              <a:rPr lang="en-US" sz="1300" dirty="0">
                <a:latin typeface="+mn-lt"/>
                <a:cs typeface="Arial" panose="020B0604020202020204" pitchFamily="34" charset="0"/>
              </a:rPr>
              <a:t>pin via CDM structures</a:t>
            </a:r>
            <a:r>
              <a:rPr lang="en-US" sz="1300" dirty="0" smtClean="0">
                <a:latin typeface="+mn-lt"/>
                <a:cs typeface="Arial" panose="020B0604020202020204" pitchFamily="34" charset="0"/>
              </a:rPr>
              <a:t>.</a:t>
            </a:r>
          </a:p>
          <a:p>
            <a:pPr marL="0" indent="0">
              <a:buNone/>
            </a:pPr>
            <a:endParaRPr lang="en-US" sz="1300" dirty="0">
              <a:latin typeface="+mn-lt"/>
              <a:cs typeface="Arial" panose="020B0604020202020204" pitchFamily="34" charset="0"/>
            </a:endParaRPr>
          </a:p>
          <a:p>
            <a:r>
              <a:rPr lang="en-US" sz="1300" dirty="0">
                <a:latin typeface="+mn-lt"/>
              </a:rPr>
              <a:t>There might be a potential difference developed across driver-receiver (Dr-Rc) pairs during transient discharge due to unequal current flow for reasonable amount of time leading to gate-oxide break down, refer Fig. 1. </a:t>
            </a:r>
          </a:p>
          <a:p>
            <a:pPr marL="0" indent="0">
              <a:buNone/>
            </a:pPr>
            <a:endParaRPr lang="en-US" sz="1300" dirty="0">
              <a:latin typeface="+mn-lt"/>
              <a:cs typeface="Arial" panose="020B0604020202020204" pitchFamily="34" charset="0"/>
            </a:endParaRPr>
          </a:p>
        </p:txBody>
      </p:sp>
      <p:sp>
        <p:nvSpPr>
          <p:cNvPr id="7173" name="Rectangle 2"/>
          <p:cNvSpPr>
            <a:spLocks noGrp="1" noChangeArrowheads="1"/>
          </p:cNvSpPr>
          <p:nvPr>
            <p:ph type="title"/>
          </p:nvPr>
        </p:nvSpPr>
        <p:spPr>
          <a:xfrm>
            <a:off x="240500" y="-1882"/>
            <a:ext cx="8458200" cy="610790"/>
          </a:xfrm>
        </p:spPr>
        <p:txBody>
          <a:bodyPr/>
          <a:lstStyle/>
          <a:p>
            <a:pPr eaLnBrk="1" hangingPunct="1"/>
            <a:r>
              <a:rPr lang="en-US" sz="2800" smtClean="0"/>
              <a:t>Problem Statement</a:t>
            </a:r>
            <a:endParaRPr lang="en-US" sz="2800" b="0" dirty="0" smtClean="0"/>
          </a:p>
        </p:txBody>
      </p:sp>
      <p:pic>
        <p:nvPicPr>
          <p:cNvPr id="15" name="Picture 14"/>
          <p:cNvPicPr/>
          <p:nvPr/>
        </p:nvPicPr>
        <p:blipFill>
          <a:blip r:embed="rId3"/>
          <a:stretch>
            <a:fillRect/>
          </a:stretch>
        </p:blipFill>
        <p:spPr>
          <a:xfrm>
            <a:off x="153352" y="2707214"/>
            <a:ext cx="3862479" cy="1561221"/>
          </a:xfrm>
          <a:prstGeom prst="rect">
            <a:avLst/>
          </a:prstGeom>
        </p:spPr>
      </p:pic>
      <p:sp>
        <p:nvSpPr>
          <p:cNvPr id="16" name="Rectangle 15"/>
          <p:cNvSpPr/>
          <p:nvPr/>
        </p:nvSpPr>
        <p:spPr>
          <a:xfrm>
            <a:off x="153352" y="4264277"/>
            <a:ext cx="4183985" cy="763022"/>
          </a:xfrm>
          <a:prstGeom prst="rect">
            <a:avLst/>
          </a:prstGeom>
        </p:spPr>
        <p:txBody>
          <a:bodyPr wrap="square">
            <a:spAutoFit/>
          </a:bodyPr>
          <a:lstStyle/>
          <a:p>
            <a:r>
              <a:rPr lang="en-US" sz="1200" dirty="0">
                <a:latin typeface="+mn-lt"/>
              </a:rPr>
              <a:t>Fig. 1 Gate-Oxide breakdown - due to high Differential </a:t>
            </a:r>
            <a:r>
              <a:rPr lang="en-US" sz="1200" dirty="0" smtClean="0">
                <a:latin typeface="+mn-lt"/>
              </a:rPr>
              <a:t>Voltage.</a:t>
            </a:r>
            <a:endParaRPr lang="en-US" sz="1200" dirty="0">
              <a:latin typeface="+mn-lt"/>
            </a:endParaRPr>
          </a:p>
          <a:p>
            <a:r>
              <a:rPr lang="en-US" sz="1200" dirty="0">
                <a:latin typeface="+mn-lt"/>
              </a:rPr>
              <a:t>For same domain, assume VSSA, VSSB as VSS, VDDA, VDDB as VDD, no diode structure in green path.</a:t>
            </a:r>
          </a:p>
        </p:txBody>
      </p:sp>
      <p:sp>
        <p:nvSpPr>
          <p:cNvPr id="14" name="Rectangle 13"/>
          <p:cNvSpPr/>
          <p:nvPr/>
        </p:nvSpPr>
        <p:spPr bwMode="auto">
          <a:xfrm>
            <a:off x="153352" y="586070"/>
            <a:ext cx="3879974" cy="2040199"/>
          </a:xfrm>
          <a:prstGeom prst="rect">
            <a:avLst/>
          </a:prstGeom>
          <a:solidFill>
            <a:schemeClr val="bg2">
              <a:lumMod val="60000"/>
              <a:lumOff val="4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r>
              <a:rPr lang="en-US" sz="1400" dirty="0" smtClean="0">
                <a:latin typeface="+mn-lt"/>
              </a:rPr>
              <a:t>Along with meeting the design’s IR drop without creating congestion, the electro-static discharge (ESD) </a:t>
            </a:r>
            <a:r>
              <a:rPr lang="en-US" sz="1400" dirty="0">
                <a:latin typeface="+mn-lt"/>
              </a:rPr>
              <a:t>perspective </a:t>
            </a:r>
            <a:r>
              <a:rPr lang="en-US" sz="1400" dirty="0" smtClean="0">
                <a:latin typeface="+mn-lt"/>
              </a:rPr>
              <a:t>is also an important dimension of power grid and layout signoff tested by the charged-device </a:t>
            </a:r>
            <a:r>
              <a:rPr lang="en-US" sz="1400" dirty="0">
                <a:latin typeface="+mn-lt"/>
              </a:rPr>
              <a:t>model (CDM) </a:t>
            </a:r>
            <a:r>
              <a:rPr lang="en-US" sz="1400" dirty="0" smtClean="0">
                <a:latin typeface="+mn-lt"/>
              </a:rPr>
              <a:t>qualification.</a:t>
            </a:r>
          </a:p>
          <a:p>
            <a:endParaRPr lang="en-US" sz="1400" dirty="0" smtClean="0">
              <a:latin typeface="+mn-lt"/>
            </a:endParaRPr>
          </a:p>
          <a:p>
            <a:r>
              <a:rPr lang="en-US" sz="1400" dirty="0" smtClean="0">
                <a:latin typeface="+mn-lt"/>
              </a:rPr>
              <a:t>This </a:t>
            </a:r>
            <a:r>
              <a:rPr lang="en-US" sz="1400" dirty="0">
                <a:latin typeface="+mn-lt"/>
              </a:rPr>
              <a:t>makes it imperative for designers to </a:t>
            </a:r>
            <a:r>
              <a:rPr lang="en-US" sz="1400" dirty="0" smtClean="0">
                <a:latin typeface="+mn-lt"/>
              </a:rPr>
              <a:t>address</a:t>
            </a:r>
            <a:br>
              <a:rPr lang="en-US" sz="1400" dirty="0" smtClean="0">
                <a:latin typeface="+mn-lt"/>
              </a:rPr>
            </a:br>
            <a:r>
              <a:rPr lang="en-US" sz="1400" dirty="0" smtClean="0">
                <a:latin typeface="+mn-lt"/>
              </a:rPr>
              <a:t>ESD-CDM while </a:t>
            </a:r>
            <a:r>
              <a:rPr lang="en-US" sz="1400" dirty="0">
                <a:latin typeface="+mn-lt"/>
              </a:rPr>
              <a:t>not penalizing </a:t>
            </a:r>
            <a:r>
              <a:rPr lang="en-US" sz="1400" dirty="0" smtClean="0">
                <a:latin typeface="+mn-lt"/>
              </a:rPr>
              <a:t>other design closure aspects</a:t>
            </a:r>
            <a:r>
              <a:rPr lang="en-US" sz="1400" dirty="0">
                <a:latin typeface="+mn-lt"/>
              </a:rPr>
              <a:t> </a:t>
            </a:r>
            <a:r>
              <a:rPr lang="en-US" sz="1400" dirty="0" smtClean="0">
                <a:latin typeface="+mn-lt"/>
              </a:rPr>
              <a:t>like EM,IR.</a:t>
            </a:r>
          </a:p>
          <a:p>
            <a:endParaRPr lang="en-US" sz="1400" dirty="0">
              <a:latin typeface="+mn-lt"/>
            </a:endParaRPr>
          </a:p>
          <a:p>
            <a:endParaRPr lang="en-US" sz="1400" dirty="0">
              <a:latin typeface="+mn-lt"/>
            </a:endParaRPr>
          </a:p>
        </p:txBody>
      </p:sp>
      <p:sp>
        <p:nvSpPr>
          <p:cNvPr id="18" name="Rectangle 17"/>
          <p:cNvSpPr/>
          <p:nvPr/>
        </p:nvSpPr>
        <p:spPr>
          <a:xfrm>
            <a:off x="4645796" y="3135683"/>
            <a:ext cx="4009390" cy="830997"/>
          </a:xfrm>
          <a:prstGeom prst="rect">
            <a:avLst/>
          </a:prstGeom>
        </p:spPr>
        <p:txBody>
          <a:bodyPr wrap="square">
            <a:spAutoFit/>
          </a:bodyPr>
          <a:lstStyle/>
          <a:p>
            <a:r>
              <a:rPr lang="en-US" altLang="en-US" sz="1600" b="1" dirty="0">
                <a:solidFill>
                  <a:srgbClr val="FF0000"/>
                </a:solidFill>
                <a:latin typeface="+mn-lt"/>
              </a:rPr>
              <a:t>Motivation is to develop a novel </a:t>
            </a:r>
            <a:r>
              <a:rPr lang="en-US" altLang="en-US" sz="1600" b="1" dirty="0" smtClean="0">
                <a:solidFill>
                  <a:srgbClr val="FF0000"/>
                </a:solidFill>
                <a:latin typeface="+mn-lt"/>
              </a:rPr>
              <a:t>power grid </a:t>
            </a:r>
            <a:r>
              <a:rPr lang="en-US" altLang="en-US" sz="1600" b="1" dirty="0">
                <a:solidFill>
                  <a:srgbClr val="FF0000"/>
                </a:solidFill>
                <a:latin typeface="+mn-lt"/>
              </a:rPr>
              <a:t>and layout </a:t>
            </a:r>
            <a:r>
              <a:rPr lang="en-US" altLang="en-US" sz="1600" b="1" dirty="0" smtClean="0">
                <a:solidFill>
                  <a:srgbClr val="FF0000"/>
                </a:solidFill>
                <a:latin typeface="+mn-lt"/>
              </a:rPr>
              <a:t>closure methodology to address high differential voltages</a:t>
            </a:r>
            <a:endParaRPr lang="en-US" sz="1600" b="1" dirty="0">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 y="525316"/>
                <a:ext cx="9144000" cy="4618184"/>
              </a:xfrm>
            </p:spPr>
            <p:txBody>
              <a:bodyPr/>
              <a:lstStyle/>
              <a:p>
                <a:pPr>
                  <a:buFont typeface="Wingdings" panose="05000000000000000000" pitchFamily="2" charset="2"/>
                  <a:buChar char="Ø"/>
                </a:pPr>
                <a:r>
                  <a:rPr lang="en-US" sz="1400" dirty="0" smtClean="0"/>
                  <a:t>The proposed methodology addresses CDM-ESD perspective and has following fundamental properties – available early in the design phase, fairly independent of placement iterations &amp; co-relates well with final ESD signoff results.</a:t>
                </a:r>
              </a:p>
              <a:p>
                <a:pPr>
                  <a:buFont typeface="Wingdings" panose="05000000000000000000" pitchFamily="2" charset="2"/>
                  <a:buChar char="Ø"/>
                </a:pPr>
                <a:r>
                  <a:rPr lang="en-US" sz="1400" dirty="0" smtClean="0"/>
                  <a:t>Resistance </a:t>
                </a:r>
                <a:r>
                  <a:rPr lang="en-US" sz="1400" dirty="0"/>
                  <a:t>is a indicator of grid strength and also plays a pivotal role in ESD &amp; IR performance of the </a:t>
                </a:r>
                <a:r>
                  <a:rPr lang="en-US" sz="1400" dirty="0" err="1"/>
                  <a:t>SoC.</a:t>
                </a:r>
                <a:r>
                  <a:rPr lang="en-US" sz="1400" dirty="0"/>
                  <a:t> Resistance check of each and every cell present on the die, independent of the cell type followed by systematic grouping and identifying trends could be used to find out regions on SoC with weak (high resistive) supply </a:t>
                </a:r>
              </a:p>
              <a:p>
                <a:pPr>
                  <a:buFont typeface="Wingdings" panose="05000000000000000000" pitchFamily="2" charset="2"/>
                  <a:buChar char="Ø"/>
                </a:pPr>
                <a:r>
                  <a:rPr lang="en-US" sz="1400" dirty="0"/>
                  <a:t>CDM Voltage Check is performed to validate presence of Dr-Rc pairs with high differential voltage(DV).</a:t>
                </a:r>
                <a:br>
                  <a:rPr lang="en-US" sz="1400" dirty="0"/>
                </a:br>
                <a:r>
                  <a:rPr lang="en-US" sz="1400" dirty="0"/>
                  <a:t>Integrating resistance check early in the design flow would help us predictably avoid DV/IR hotspots and using CDM Voltage Check towards the end would help us signoff the design efficiently</a:t>
                </a:r>
                <a:r>
                  <a:rPr lang="en-US" sz="1400" dirty="0" smtClean="0"/>
                  <a:t>.</a:t>
                </a:r>
              </a:p>
              <a:p>
                <a:pPr>
                  <a:buFont typeface="Wingdings" panose="05000000000000000000" pitchFamily="2" charset="2"/>
                  <a:buChar char="Ø"/>
                </a:pPr>
                <a:r>
                  <a:rPr lang="en-US" sz="1400" b="1" dirty="0" smtClean="0"/>
                  <a:t>AR </a:t>
                </a:r>
                <a14:m>
                  <m:oMath xmlns:m="http://schemas.openxmlformats.org/officeDocument/2006/math">
                    <m:r>
                      <a:rPr lang="en-US" sz="1400" b="1" i="1" smtClean="0">
                        <a:latin typeface="Cambria Math"/>
                      </a:rPr>
                      <m:t>→</m:t>
                    </m:r>
                  </m:oMath>
                </a14:m>
                <a:r>
                  <a:rPr lang="en-US" sz="1400" b="1" dirty="0" smtClean="0"/>
                  <a:t> Resistance Check ; DV </a:t>
                </a:r>
                <a14:m>
                  <m:oMath xmlns:m="http://schemas.openxmlformats.org/officeDocument/2006/math">
                    <m:r>
                      <a:rPr lang="en-US" sz="1400" b="1" i="1" smtClean="0">
                        <a:latin typeface="Cambria Math"/>
                      </a:rPr>
                      <m:t>→</m:t>
                    </m:r>
                  </m:oMath>
                </a14:m>
                <a:r>
                  <a:rPr lang="en-US" sz="1400" b="1" dirty="0" smtClean="0"/>
                  <a:t> CDM Voltage Check</a:t>
                </a:r>
              </a:p>
              <a:p>
                <a:pPr>
                  <a:buFont typeface="Wingdings" panose="05000000000000000000" pitchFamily="2" charset="2"/>
                  <a:buChar char="Ø"/>
                </a:pPr>
                <a:r>
                  <a:rPr lang="en-US" altLang="en-US" sz="1400" dirty="0" smtClean="0"/>
                  <a:t>Since this methodology involves resistance check early in the design phase, it reduces the design scenarios with high differential voltage, which would otherwise prove tedious to address due to design maturity.</a:t>
                </a:r>
                <a:endParaRPr lang="en-US" altLang="en-US" sz="1400" dirty="0"/>
              </a:p>
              <a:p>
                <a:pPr>
                  <a:buFont typeface="Wingdings" panose="05000000000000000000" pitchFamily="2" charset="2"/>
                  <a:buChar char="Ø"/>
                </a:pPr>
                <a:endParaRPr lang="en-US" sz="1400" b="1" dirty="0" smtClean="0"/>
              </a:p>
              <a:p>
                <a:pPr>
                  <a:buFont typeface="Wingdings" panose="05000000000000000000" pitchFamily="2" charset="2"/>
                  <a:buChar char="Ø"/>
                </a:pPr>
                <a:endParaRPr lang="en-US" sz="1400" dirty="0" smtClean="0"/>
              </a:p>
              <a:p>
                <a:pPr>
                  <a:buFont typeface="Wingdings" panose="05000000000000000000" pitchFamily="2" charset="2"/>
                  <a:buChar char="Ø"/>
                </a:pPr>
                <a:endParaRPr lang="en-US" sz="1400" dirty="0"/>
              </a:p>
              <a:p>
                <a:pPr>
                  <a:buFont typeface="Wingdings" panose="05000000000000000000" pitchFamily="2" charset="2"/>
                  <a:buChar char="Ø"/>
                </a:pPr>
                <a:endParaRPr lang="en-US" sz="1400" dirty="0"/>
              </a:p>
              <a:p>
                <a:pPr>
                  <a:buFont typeface="Wingdings" panose="05000000000000000000" pitchFamily="2" charset="2"/>
                  <a:buChar char="Ø"/>
                </a:pPr>
                <a:endParaRPr lang="en-US" altLang="en-US" sz="1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 y="525316"/>
                <a:ext cx="9144000" cy="4618184"/>
              </a:xfrm>
              <a:blipFill rotWithShape="1">
                <a:blip r:embed="rId2"/>
                <a:stretch>
                  <a:fillRect l="-67" t="-132"/>
                </a:stretch>
              </a:blipFill>
            </p:spPr>
            <p:txBody>
              <a:bodyPr/>
              <a:lstStyle/>
              <a:p>
                <a:r>
                  <a:rPr lang="en-US">
                    <a:noFill/>
                  </a:rPr>
                  <a:t> </a:t>
                </a:r>
              </a:p>
            </p:txBody>
          </p:sp>
        </mc:Fallback>
      </mc:AlternateContent>
      <p:grpSp>
        <p:nvGrpSpPr>
          <p:cNvPr id="4" name="Group 3"/>
          <p:cNvGrpSpPr/>
          <p:nvPr/>
        </p:nvGrpSpPr>
        <p:grpSpPr>
          <a:xfrm>
            <a:off x="409970" y="3200786"/>
            <a:ext cx="7854160" cy="1204147"/>
            <a:chOff x="1143000" y="4918713"/>
            <a:chExt cx="12649200" cy="1939287"/>
          </a:xfrm>
        </p:grpSpPr>
        <p:sp>
          <p:nvSpPr>
            <p:cNvPr id="5" name="Rounded Rectangle 4"/>
            <p:cNvSpPr/>
            <p:nvPr/>
          </p:nvSpPr>
          <p:spPr>
            <a:xfrm>
              <a:off x="1143000" y="4918713"/>
              <a:ext cx="2078182" cy="818676"/>
            </a:xfrm>
            <a:prstGeom prst="round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Power Grid Creation</a:t>
              </a:r>
              <a:endParaRPr lang="en-US" sz="1400" dirty="0">
                <a:solidFill>
                  <a:srgbClr val="FFFFFF"/>
                </a:solidFill>
              </a:endParaRPr>
            </a:p>
          </p:txBody>
        </p:sp>
        <p:sp>
          <p:nvSpPr>
            <p:cNvPr id="6" name="Rounded Rectangle 5"/>
            <p:cNvSpPr/>
            <p:nvPr/>
          </p:nvSpPr>
          <p:spPr>
            <a:xfrm>
              <a:off x="7740899" y="4918714"/>
              <a:ext cx="2078182" cy="818676"/>
            </a:xfrm>
            <a:prstGeom prst="round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EMIR</a:t>
              </a:r>
              <a:br>
                <a:rPr lang="en-US" sz="1400" dirty="0" smtClean="0">
                  <a:solidFill>
                    <a:srgbClr val="FFFFFF"/>
                  </a:solidFill>
                </a:rPr>
              </a:br>
              <a:r>
                <a:rPr lang="en-US" sz="1400" dirty="0" smtClean="0">
                  <a:solidFill>
                    <a:srgbClr val="FFFFFF"/>
                  </a:solidFill>
                </a:rPr>
                <a:t>based Flow</a:t>
              </a:r>
              <a:endParaRPr lang="en-US" sz="1400" dirty="0">
                <a:solidFill>
                  <a:srgbClr val="FFFFFF"/>
                </a:solidFill>
              </a:endParaRPr>
            </a:p>
          </p:txBody>
        </p:sp>
        <p:sp>
          <p:nvSpPr>
            <p:cNvPr id="7" name="Rounded Rectangle 6"/>
            <p:cNvSpPr/>
            <p:nvPr/>
          </p:nvSpPr>
          <p:spPr>
            <a:xfrm>
              <a:off x="11267209" y="4955925"/>
              <a:ext cx="2078182" cy="744251"/>
            </a:xfrm>
            <a:prstGeom prst="roundRect">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CDM Voltage Check</a:t>
              </a:r>
              <a:endParaRPr lang="en-US" sz="1400" dirty="0">
                <a:solidFill>
                  <a:srgbClr val="FFFFFF"/>
                </a:solidFill>
              </a:endParaRPr>
            </a:p>
          </p:txBody>
        </p:sp>
        <p:sp>
          <p:nvSpPr>
            <p:cNvPr id="8" name="Rounded Rectangle 7"/>
            <p:cNvSpPr/>
            <p:nvPr/>
          </p:nvSpPr>
          <p:spPr>
            <a:xfrm>
              <a:off x="11714018" y="6128413"/>
              <a:ext cx="2078182" cy="729587"/>
            </a:xfrm>
            <a:prstGeom prst="roundRect">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High DV Resolution</a:t>
              </a:r>
              <a:endParaRPr lang="en-US" sz="1400" dirty="0">
                <a:solidFill>
                  <a:srgbClr val="FFFFFF"/>
                </a:solidFill>
              </a:endParaRPr>
            </a:p>
          </p:txBody>
        </p:sp>
        <p:cxnSp>
          <p:nvCxnSpPr>
            <p:cNvPr id="9" name="Straight Arrow Connector 8"/>
            <p:cNvCxnSpPr>
              <a:stCxn id="6" idx="3"/>
              <a:endCxn id="7" idx="1"/>
            </p:cNvCxnSpPr>
            <p:nvPr/>
          </p:nvCxnSpPr>
          <p:spPr>
            <a:xfrm flipV="1">
              <a:off x="9819081" y="5328050"/>
              <a:ext cx="1448128" cy="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8" idx="3"/>
              <a:endCxn id="7" idx="3"/>
            </p:cNvCxnSpPr>
            <p:nvPr/>
          </p:nvCxnSpPr>
          <p:spPr>
            <a:xfrm flipH="1" flipV="1">
              <a:off x="13345391" y="5328050"/>
              <a:ext cx="446809" cy="1165157"/>
            </a:xfrm>
            <a:prstGeom prst="bentConnector3">
              <a:avLst>
                <a:gd name="adj1" fmla="val -82398"/>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1639" y="6128413"/>
              <a:ext cx="2078182" cy="729587"/>
            </a:xfrm>
            <a:prstGeom prst="round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Placement Freeze</a:t>
              </a:r>
              <a:endParaRPr lang="en-US" sz="1400" dirty="0">
                <a:solidFill>
                  <a:srgbClr val="FFFFFF"/>
                </a:solidFill>
              </a:endParaRPr>
            </a:p>
          </p:txBody>
        </p:sp>
        <p:cxnSp>
          <p:nvCxnSpPr>
            <p:cNvPr id="12" name="Straight Arrow Connector 11"/>
            <p:cNvCxnSpPr>
              <a:stCxn id="8" idx="1"/>
              <a:endCxn id="11" idx="3"/>
            </p:cNvCxnSpPr>
            <p:nvPr/>
          </p:nvCxnSpPr>
          <p:spPr>
            <a:xfrm flipH="1">
              <a:off x="11389821" y="6493207"/>
              <a:ext cx="324197"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4114799" y="4918713"/>
              <a:ext cx="2078182" cy="818676"/>
            </a:xfrm>
            <a:prstGeom prst="roundRect">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Resistance Check</a:t>
              </a:r>
              <a:endParaRPr lang="en-US" sz="1400" dirty="0">
                <a:solidFill>
                  <a:srgbClr val="FFFFFF"/>
                </a:solidFill>
              </a:endParaRPr>
            </a:p>
          </p:txBody>
        </p:sp>
        <p:cxnSp>
          <p:nvCxnSpPr>
            <p:cNvPr id="14" name="Straight Arrow Connector 13"/>
            <p:cNvCxnSpPr>
              <a:stCxn id="5" idx="3"/>
              <a:endCxn id="13" idx="1"/>
            </p:cNvCxnSpPr>
            <p:nvPr/>
          </p:nvCxnSpPr>
          <p:spPr>
            <a:xfrm>
              <a:off x="3221182" y="5328051"/>
              <a:ext cx="893617"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3"/>
              <a:endCxn id="6" idx="1"/>
            </p:cNvCxnSpPr>
            <p:nvPr/>
          </p:nvCxnSpPr>
          <p:spPr>
            <a:xfrm>
              <a:off x="6192982" y="5328050"/>
              <a:ext cx="1547917" cy="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962400" y="6128413"/>
              <a:ext cx="2078182" cy="729587"/>
            </a:xfrm>
            <a:prstGeom prst="round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Placement Iterations</a:t>
              </a:r>
              <a:endParaRPr lang="en-US" sz="1400" dirty="0">
                <a:solidFill>
                  <a:srgbClr val="FFFFFF"/>
                </a:solidFill>
              </a:endParaRPr>
            </a:p>
          </p:txBody>
        </p:sp>
        <p:cxnSp>
          <p:nvCxnSpPr>
            <p:cNvPr id="17" name="Elbow Connector 16"/>
            <p:cNvCxnSpPr>
              <a:stCxn id="13" idx="3"/>
              <a:endCxn id="16" idx="3"/>
            </p:cNvCxnSpPr>
            <p:nvPr/>
          </p:nvCxnSpPr>
          <p:spPr>
            <a:xfrm flipH="1">
              <a:off x="6040582" y="5328050"/>
              <a:ext cx="152399" cy="1165157"/>
            </a:xfrm>
            <a:prstGeom prst="bentConnector3">
              <a:avLst>
                <a:gd name="adj1" fmla="val -241578"/>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6" idx="1"/>
            </p:cNvCxnSpPr>
            <p:nvPr/>
          </p:nvCxnSpPr>
          <p:spPr>
            <a:xfrm rot="10800000">
              <a:off x="3490356" y="5328051"/>
              <a:ext cx="472044" cy="1165157"/>
            </a:xfrm>
            <a:prstGeom prst="bentConnector2">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761018" y="6128413"/>
              <a:ext cx="2078182" cy="729587"/>
            </a:xfrm>
            <a:prstGeom prst="roundRect">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Design </a:t>
              </a:r>
              <a:br>
                <a:rPr lang="en-US" sz="1400" dirty="0" smtClean="0">
                  <a:solidFill>
                    <a:srgbClr val="FFFFFF"/>
                  </a:solidFill>
                </a:rPr>
              </a:br>
              <a:r>
                <a:rPr lang="en-US" sz="1400" dirty="0" smtClean="0">
                  <a:solidFill>
                    <a:srgbClr val="FFFFFF"/>
                  </a:solidFill>
                </a:rPr>
                <a:t>Sign-off</a:t>
              </a:r>
              <a:endParaRPr lang="en-US" sz="1400" dirty="0">
                <a:solidFill>
                  <a:srgbClr val="FFFFFF"/>
                </a:solidFill>
              </a:endParaRPr>
            </a:p>
          </p:txBody>
        </p:sp>
        <p:cxnSp>
          <p:nvCxnSpPr>
            <p:cNvPr id="20" name="Straight Arrow Connector 19"/>
            <p:cNvCxnSpPr>
              <a:stCxn id="11" idx="1"/>
              <a:endCxn id="19" idx="3"/>
            </p:cNvCxnSpPr>
            <p:nvPr/>
          </p:nvCxnSpPr>
          <p:spPr>
            <a:xfrm flipH="1">
              <a:off x="8839199" y="6493207"/>
              <a:ext cx="472440" cy="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7" idx="2"/>
              <a:endCxn id="8" idx="0"/>
            </p:cNvCxnSpPr>
            <p:nvPr/>
          </p:nvCxnSpPr>
          <p:spPr>
            <a:xfrm rot="16200000" flipH="1">
              <a:off x="12315585" y="5690889"/>
              <a:ext cx="428237" cy="446809"/>
            </a:xfrm>
            <a:prstGeom prst="bentConnector3">
              <a:avLst>
                <a:gd name="adj1" fmla="val 26119"/>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2926759" y="4610535"/>
            <a:ext cx="3290478" cy="450850"/>
            <a:chOff x="2805790" y="4679950"/>
            <a:chExt cx="2991344" cy="450850"/>
          </a:xfrm>
        </p:grpSpPr>
        <p:sp>
          <p:nvSpPr>
            <p:cNvPr id="25" name="Rectangle 24"/>
            <p:cNvSpPr/>
            <p:nvPr/>
          </p:nvSpPr>
          <p:spPr bwMode="auto">
            <a:xfrm>
              <a:off x="2805790" y="4679950"/>
              <a:ext cx="2991344" cy="450850"/>
            </a:xfrm>
            <a:prstGeom prst="rect">
              <a:avLst/>
            </a:prstGeom>
            <a:solidFill>
              <a:schemeClr val="bg2">
                <a:lumMod val="60000"/>
                <a:lumOff val="40000"/>
              </a:schemeClr>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p:txBody>
        </p:sp>
        <p:grpSp>
          <p:nvGrpSpPr>
            <p:cNvPr id="22" name="Group 21"/>
            <p:cNvGrpSpPr/>
            <p:nvPr/>
          </p:nvGrpSpPr>
          <p:grpSpPr>
            <a:xfrm>
              <a:off x="2900418" y="4753410"/>
              <a:ext cx="2847319" cy="315636"/>
              <a:chOff x="-140360" y="951283"/>
              <a:chExt cx="5548620" cy="462123"/>
            </a:xfrm>
          </p:grpSpPr>
          <p:sp>
            <p:nvSpPr>
              <p:cNvPr id="23" name="Rounded Rectangle 22"/>
              <p:cNvSpPr/>
              <p:nvPr/>
            </p:nvSpPr>
            <p:spPr>
              <a:xfrm>
                <a:off x="3690754" y="951283"/>
                <a:ext cx="1717506" cy="462123"/>
              </a:xfrm>
              <a:prstGeom prst="roundRect">
                <a:avLst/>
              </a:prstGeom>
              <a:solidFill>
                <a:srgbClr val="00B05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r>
                  <a:rPr lang="en-US" sz="1400" b="1" dirty="0" smtClean="0">
                    <a:solidFill>
                      <a:srgbClr val="FFFFFF"/>
                    </a:solidFill>
                  </a:rPr>
                  <a:t>Proposed</a:t>
                </a:r>
                <a:endParaRPr lang="en-US" sz="1400" b="1" dirty="0">
                  <a:solidFill>
                    <a:srgbClr val="FFFFFF"/>
                  </a:solidFill>
                </a:endParaRPr>
              </a:p>
            </p:txBody>
          </p:sp>
          <p:sp>
            <p:nvSpPr>
              <p:cNvPr id="24" name="Rounded Rectangle 23"/>
              <p:cNvSpPr/>
              <p:nvPr/>
            </p:nvSpPr>
            <p:spPr>
              <a:xfrm>
                <a:off x="-140360" y="951283"/>
                <a:ext cx="1717506" cy="462123"/>
              </a:xfrm>
              <a:prstGeom prst="roundRect">
                <a:avLst/>
              </a:prstGeom>
              <a:solidFill>
                <a:srgbClr val="0070C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r>
                  <a:rPr lang="en-US" sz="1400" b="1" dirty="0" smtClean="0">
                    <a:solidFill>
                      <a:srgbClr val="FFFFFF"/>
                    </a:solidFill>
                  </a:rPr>
                  <a:t>Standard</a:t>
                </a:r>
                <a:endParaRPr lang="en-US" sz="1400" b="1" dirty="0">
                  <a:solidFill>
                    <a:srgbClr val="FFFFFF"/>
                  </a:solidFill>
                </a:endParaRPr>
              </a:p>
            </p:txBody>
          </p:sp>
        </p:grpSp>
      </p:grpSp>
      <p:sp>
        <p:nvSpPr>
          <p:cNvPr id="28" name="Rectangle 2"/>
          <p:cNvSpPr>
            <a:spLocks noGrp="1" noChangeArrowheads="1"/>
          </p:cNvSpPr>
          <p:nvPr>
            <p:ph type="title"/>
          </p:nvPr>
        </p:nvSpPr>
        <p:spPr>
          <a:xfrm>
            <a:off x="240500" y="-1882"/>
            <a:ext cx="8458200" cy="610790"/>
          </a:xfrm>
        </p:spPr>
        <p:txBody>
          <a:bodyPr/>
          <a:lstStyle/>
          <a:p>
            <a:pPr eaLnBrk="1" hangingPunct="1"/>
            <a:r>
              <a:rPr lang="en-US" sz="2800" dirty="0" smtClean="0"/>
              <a:t>Proposed Methodology</a:t>
            </a:r>
            <a:endParaRPr lang="en-US" sz="2800" b="0" dirty="0" smtClean="0"/>
          </a:p>
        </p:txBody>
      </p:sp>
    </p:spTree>
    <p:extLst>
      <p:ext uri="{BB962C8B-B14F-4D97-AF65-F5344CB8AC3E}">
        <p14:creationId xmlns:p14="http://schemas.microsoft.com/office/powerpoint/2010/main" val="32063935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 y="525316"/>
                <a:ext cx="9144000" cy="4618184"/>
              </a:xfrm>
            </p:spPr>
            <p:txBody>
              <a:bodyPr/>
              <a:lstStyle/>
              <a:p>
                <a:pPr>
                  <a:buFont typeface="Wingdings" panose="05000000000000000000" pitchFamily="2" charset="2"/>
                  <a:buChar char="Ø"/>
                </a:pPr>
                <a:r>
                  <a:rPr lang="en-US" sz="1400" dirty="0" smtClean="0"/>
                  <a:t>Resistance and CDM Voltage Checks by nature do not have fixed thresholds for declaring violations. </a:t>
                </a:r>
                <a:r>
                  <a:rPr lang="en-US" sz="1400" dirty="0"/>
                  <a:t>W</a:t>
                </a:r>
                <a:r>
                  <a:rPr lang="en-US" sz="1400" dirty="0" smtClean="0"/>
                  <a:t>e use histograms </a:t>
                </a:r>
                <a:r>
                  <a:rPr lang="en-US" sz="1400" dirty="0"/>
                  <a:t>as means to analyze and declare soft thresholds and work by clearing outliers</a:t>
                </a:r>
                <a:r>
                  <a:rPr lang="en-US" sz="1400" dirty="0" smtClean="0"/>
                  <a:t>.</a:t>
                </a:r>
              </a:p>
              <a:p>
                <a:pPr>
                  <a:buFont typeface="Wingdings" panose="05000000000000000000" pitchFamily="2" charset="2"/>
                  <a:buChar char="Ø"/>
                </a:pPr>
                <a:r>
                  <a:rPr lang="en-US" sz="1400" dirty="0" smtClean="0"/>
                  <a:t>Using  </a:t>
                </a:r>
                <a:r>
                  <a:rPr lang="en-US" sz="1400" dirty="0"/>
                  <a:t>Resistance Check we identify regions with weak power supply and then decide upon the action plan to address these regions on the basis of following factors:</a:t>
                </a:r>
              </a:p>
              <a:p>
                <a:pPr lvl="1">
                  <a:buFont typeface="Wingdings" panose="05000000000000000000" pitchFamily="2" charset="2"/>
                  <a:buChar char="Ø"/>
                </a:pPr>
                <a:r>
                  <a:rPr lang="en-US" sz="1400" dirty="0"/>
                  <a:t>Importance of the region (like near some timing critical IPs) </a:t>
                </a:r>
                <a14:m>
                  <m:oMath xmlns:m="http://schemas.openxmlformats.org/officeDocument/2006/math">
                    <m:r>
                      <a:rPr lang="en-US" sz="1400" i="1">
                        <a:latin typeface="Cambria Math"/>
                      </a:rPr>
                      <m:t>→  </m:t>
                    </m:r>
                  </m:oMath>
                </a14:m>
                <a:r>
                  <a:rPr lang="en-US" sz="1400" dirty="0"/>
                  <a:t>This is the highest priority </a:t>
                </a:r>
              </a:p>
              <a:p>
                <a:pPr lvl="1">
                  <a:buFont typeface="Wingdings" panose="05000000000000000000" pitchFamily="2" charset="2"/>
                  <a:buChar char="Ø"/>
                </a:pPr>
                <a:r>
                  <a:rPr lang="en-US" sz="1400" dirty="0"/>
                  <a:t>Amount of metal resources required to improve supply in the region </a:t>
                </a:r>
                <a14:m>
                  <m:oMath xmlns:m="http://schemas.openxmlformats.org/officeDocument/2006/math">
                    <m:r>
                      <a:rPr lang="en-US" sz="1400" i="1">
                        <a:latin typeface="Cambria Math"/>
                      </a:rPr>
                      <m:t>→ </m:t>
                    </m:r>
                  </m:oMath>
                </a14:m>
                <a:r>
                  <a:rPr lang="en-US" sz="1400" dirty="0"/>
                  <a:t>If not causing congestion, </a:t>
                </a:r>
                <a:r>
                  <a:rPr lang="en-US" sz="1400" dirty="0" smtClean="0"/>
                  <a:t>improve supply</a:t>
                </a:r>
                <a:endParaRPr lang="en-US" sz="1400" dirty="0"/>
              </a:p>
              <a:p>
                <a:pPr lvl="1">
                  <a:buFont typeface="Wingdings" panose="05000000000000000000" pitchFamily="2" charset="2"/>
                  <a:buChar char="Ø"/>
                </a:pPr>
                <a:r>
                  <a:rPr lang="en-US" sz="1400" dirty="0"/>
                  <a:t>Digital area gained if we do not block the region for standard cell placement </a:t>
                </a:r>
                <a14:m>
                  <m:oMath xmlns:m="http://schemas.openxmlformats.org/officeDocument/2006/math">
                    <m:r>
                      <a:rPr lang="en-US" sz="1400" i="1">
                        <a:latin typeface="Cambria Math"/>
                      </a:rPr>
                      <m:t>→</m:t>
                    </m:r>
                  </m:oMath>
                </a14:m>
                <a:r>
                  <a:rPr lang="en-US" sz="1400" dirty="0"/>
                  <a:t> May block </a:t>
                </a:r>
                <a:r>
                  <a:rPr lang="en-US" sz="1400" dirty="0" smtClean="0"/>
                  <a:t>high </a:t>
                </a:r>
                <a:r>
                  <a:rPr lang="en-US" sz="1400" dirty="0"/>
                  <a:t>resistive </a:t>
                </a:r>
                <a:r>
                  <a:rPr lang="en-US" sz="1400" dirty="0" smtClean="0"/>
                  <a:t>areas partially</a:t>
                </a:r>
              </a:p>
              <a:p>
                <a:pPr>
                  <a:buFont typeface="Wingdings" panose="05000000000000000000" pitchFamily="2" charset="2"/>
                  <a:buChar char="Ø"/>
                </a:pPr>
                <a:r>
                  <a:rPr lang="en-US" sz="1400" dirty="0" smtClean="0"/>
                  <a:t>CDM </a:t>
                </a:r>
                <a:r>
                  <a:rPr lang="en-US" sz="1400" dirty="0"/>
                  <a:t>Voltage Check done on real design has specifically highlighted 4 generic cases showing high DV:</a:t>
                </a:r>
              </a:p>
              <a:p>
                <a:pPr lvl="1">
                  <a:buFont typeface="Wingdings" panose="05000000000000000000" pitchFamily="2" charset="2"/>
                  <a:buChar char="Ø"/>
                </a:pPr>
                <a:r>
                  <a:rPr lang="en-US" sz="1400" dirty="0"/>
                  <a:t>Dr-Rc pair far apart on die 	</a:t>
                </a:r>
                <a:r>
                  <a:rPr lang="en-US" sz="1400" dirty="0" smtClean="0"/>
                  <a:t>	</a:t>
                </a:r>
                <a14:m>
                  <m:oMath xmlns:m="http://schemas.openxmlformats.org/officeDocument/2006/math">
                    <m:r>
                      <a:rPr lang="en-US" sz="1400" i="1">
                        <a:latin typeface="Cambria Math"/>
                      </a:rPr>
                      <m:t>→</m:t>
                    </m:r>
                  </m:oMath>
                </a14:m>
                <a:r>
                  <a:rPr lang="en-US" sz="1400" dirty="0"/>
                  <a:t> Add a buffer cell or reduce physical distance between the Dr-Rc</a:t>
                </a:r>
              </a:p>
              <a:p>
                <a:pPr lvl="1">
                  <a:buFont typeface="Wingdings" panose="05000000000000000000" pitchFamily="2" charset="2"/>
                  <a:buChar char="Ø"/>
                </a:pPr>
                <a:r>
                  <a:rPr lang="en-US" sz="1400" dirty="0"/>
                  <a:t>Dr-Rc pair sitting along a channel 	</a:t>
                </a:r>
                <a14:m>
                  <m:oMath xmlns:m="http://schemas.openxmlformats.org/officeDocument/2006/math">
                    <m:r>
                      <a:rPr lang="en-US" sz="1400" i="1">
                        <a:latin typeface="Cambria Math"/>
                      </a:rPr>
                      <m:t>→</m:t>
                    </m:r>
                  </m:oMath>
                </a14:m>
                <a:r>
                  <a:rPr lang="en-US" sz="1400" dirty="0"/>
                  <a:t> Reduce number of cells </a:t>
                </a:r>
                <a:r>
                  <a:rPr lang="en-US" sz="1400" dirty="0" smtClean="0"/>
                  <a:t>or </a:t>
                </a:r>
                <a:r>
                  <a:rPr lang="en-US" sz="1400" dirty="0"/>
                  <a:t>increase supply strength </a:t>
                </a:r>
                <a:r>
                  <a:rPr lang="en-US" sz="1400" dirty="0" smtClean="0"/>
                  <a:t>in the </a:t>
                </a:r>
                <a:r>
                  <a:rPr lang="en-US" sz="1400" dirty="0"/>
                  <a:t>channel</a:t>
                </a:r>
              </a:p>
              <a:p>
                <a:pPr lvl="1">
                  <a:buFont typeface="Wingdings" panose="05000000000000000000" pitchFamily="2" charset="2"/>
                  <a:buChar char="Ø"/>
                </a:pPr>
                <a:r>
                  <a:rPr lang="en-US" sz="1400" dirty="0"/>
                  <a:t>Core cell &amp; IO as Dr-Rc 		</a:t>
                </a:r>
                <a14:m>
                  <m:oMath xmlns:m="http://schemas.openxmlformats.org/officeDocument/2006/math">
                    <m:r>
                      <a:rPr lang="en-US" sz="1400" i="1">
                        <a:latin typeface="Cambria Math"/>
                      </a:rPr>
                      <m:t>→</m:t>
                    </m:r>
                  </m:oMath>
                </a14:m>
                <a:r>
                  <a:rPr lang="en-US" sz="1400" dirty="0"/>
                  <a:t> Improve mutual connectivity between supplies of IO &amp; core cell</a:t>
                </a:r>
              </a:p>
              <a:p>
                <a:pPr lvl="1">
                  <a:buFont typeface="Wingdings" panose="05000000000000000000" pitchFamily="2" charset="2"/>
                  <a:buChar char="Ø"/>
                </a:pPr>
                <a:r>
                  <a:rPr lang="en-US" sz="1400" dirty="0"/>
                  <a:t>Dr-Rc pair across a macro 		</a:t>
                </a:r>
                <a14:m>
                  <m:oMath xmlns:m="http://schemas.openxmlformats.org/officeDocument/2006/math">
                    <m:r>
                      <a:rPr lang="en-US" sz="1400" i="1">
                        <a:latin typeface="Cambria Math"/>
                      </a:rPr>
                      <m:t>→</m:t>
                    </m:r>
                  </m:oMath>
                </a14:m>
                <a:r>
                  <a:rPr lang="en-US" sz="1400" dirty="0"/>
                  <a:t> Add a buffer cell or improve supply mutual connectivity across the macro</a:t>
                </a:r>
              </a:p>
              <a:p>
                <a:pPr>
                  <a:buFont typeface="Wingdings" panose="05000000000000000000" pitchFamily="2" charset="2"/>
                  <a:buChar char="Ø"/>
                </a:pPr>
                <a:endParaRPr lang="en-US" sz="1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 y="525316"/>
                <a:ext cx="9144000" cy="4618184"/>
              </a:xfrm>
              <a:blipFill rotWithShape="1">
                <a:blip r:embed="rId2"/>
                <a:stretch>
                  <a:fillRect l="-67" t="-132"/>
                </a:stretch>
              </a:blipFill>
            </p:spPr>
            <p:txBody>
              <a:bodyPr/>
              <a:lstStyle/>
              <a:p>
                <a:r>
                  <a:rPr lang="en-US">
                    <a:noFill/>
                  </a:rPr>
                  <a:t> </a:t>
                </a:r>
              </a:p>
            </p:txBody>
          </p:sp>
        </mc:Fallback>
      </mc:AlternateContent>
      <p:sp>
        <p:nvSpPr>
          <p:cNvPr id="28" name="Rectangle 2"/>
          <p:cNvSpPr>
            <a:spLocks noGrp="1" noChangeArrowheads="1"/>
          </p:cNvSpPr>
          <p:nvPr>
            <p:ph type="title"/>
          </p:nvPr>
        </p:nvSpPr>
        <p:spPr>
          <a:xfrm>
            <a:off x="240500" y="-1882"/>
            <a:ext cx="8458200" cy="610790"/>
          </a:xfrm>
        </p:spPr>
        <p:txBody>
          <a:bodyPr/>
          <a:lstStyle/>
          <a:p>
            <a:pPr eaLnBrk="1" hangingPunct="1"/>
            <a:r>
              <a:rPr lang="en-US" sz="2800" dirty="0" smtClean="0"/>
              <a:t>AR &amp; DV Flows</a:t>
            </a:r>
            <a:endParaRPr lang="en-US" sz="2800" b="0" dirty="0" smtClean="0"/>
          </a:p>
        </p:txBody>
      </p:sp>
      <p:grpSp>
        <p:nvGrpSpPr>
          <p:cNvPr id="2" name="Group 1"/>
          <p:cNvGrpSpPr/>
          <p:nvPr/>
        </p:nvGrpSpPr>
        <p:grpSpPr>
          <a:xfrm>
            <a:off x="1357315" y="3811546"/>
            <a:ext cx="6645656" cy="1204515"/>
            <a:chOff x="1357315" y="3811546"/>
            <a:chExt cx="6645656" cy="1204515"/>
          </a:xfrm>
        </p:grpSpPr>
        <p:grpSp>
          <p:nvGrpSpPr>
            <p:cNvPr id="5" name="Group 4"/>
            <p:cNvGrpSpPr/>
            <p:nvPr/>
          </p:nvGrpSpPr>
          <p:grpSpPr>
            <a:xfrm>
              <a:off x="1357315" y="3811546"/>
              <a:ext cx="1703947" cy="1204515"/>
              <a:chOff x="770341" y="4419600"/>
              <a:chExt cx="4419600" cy="3124200"/>
            </a:xfrm>
          </p:grpSpPr>
          <p:sp>
            <p:nvSpPr>
              <p:cNvPr id="15" name="Rounded Rectangle 14"/>
              <p:cNvSpPr/>
              <p:nvPr/>
            </p:nvSpPr>
            <p:spPr>
              <a:xfrm>
                <a:off x="770341" y="4419600"/>
                <a:ext cx="4419600" cy="3124200"/>
              </a:xfrm>
              <a:prstGeom prst="roundRect">
                <a:avLst>
                  <a:gd name="adj" fmla="val 6098"/>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ounded Rectangle 15"/>
              <p:cNvSpPr/>
              <p:nvPr/>
            </p:nvSpPr>
            <p:spPr>
              <a:xfrm>
                <a:off x="878849" y="4514761"/>
                <a:ext cx="4202584" cy="2933879"/>
              </a:xfrm>
              <a:prstGeom prst="roundRect">
                <a:avLst>
                  <a:gd name="adj" fmla="val 8559"/>
                </a:avLst>
              </a:prstGeom>
              <a:solidFill>
                <a:srgbClr val="0070C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Rounded Rectangle 16"/>
              <p:cNvSpPr/>
              <p:nvPr/>
            </p:nvSpPr>
            <p:spPr>
              <a:xfrm>
                <a:off x="2802518" y="5554979"/>
                <a:ext cx="202846" cy="167641"/>
              </a:xfrm>
              <a:prstGeom prst="roundRect">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8" name="Rounded Rectangle 17"/>
              <p:cNvSpPr/>
              <p:nvPr/>
            </p:nvSpPr>
            <p:spPr>
              <a:xfrm>
                <a:off x="770341" y="5715000"/>
                <a:ext cx="228600" cy="152400"/>
              </a:xfrm>
              <a:prstGeom prst="round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Rounded Rectangle 18"/>
              <p:cNvSpPr/>
              <p:nvPr/>
            </p:nvSpPr>
            <p:spPr>
              <a:xfrm rot="5400000">
                <a:off x="2103841" y="4457700"/>
                <a:ext cx="228600" cy="152400"/>
              </a:xfrm>
              <a:prstGeom prst="round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0" name="Rounded Rectangle 19"/>
              <p:cNvSpPr/>
              <p:nvPr/>
            </p:nvSpPr>
            <p:spPr>
              <a:xfrm rot="5400000">
                <a:off x="2484841" y="7353300"/>
                <a:ext cx="228600" cy="152400"/>
              </a:xfrm>
              <a:prstGeom prst="round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ounded Rectangle 20"/>
              <p:cNvSpPr/>
              <p:nvPr/>
            </p:nvSpPr>
            <p:spPr>
              <a:xfrm>
                <a:off x="4961341" y="5257800"/>
                <a:ext cx="228600" cy="152400"/>
              </a:xfrm>
              <a:prstGeom prst="round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cxnSp>
            <p:nvCxnSpPr>
              <p:cNvPr id="22" name="Straight Arrow Connector 21"/>
              <p:cNvCxnSpPr>
                <a:stCxn id="17" idx="3"/>
                <a:endCxn id="21" idx="1"/>
              </p:cNvCxnSpPr>
              <p:nvPr/>
            </p:nvCxnSpPr>
            <p:spPr>
              <a:xfrm flipV="1">
                <a:off x="3005364" y="5334003"/>
                <a:ext cx="1955978" cy="30479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7" idx="0"/>
                <a:endCxn id="19" idx="3"/>
              </p:cNvCxnSpPr>
              <p:nvPr/>
            </p:nvCxnSpPr>
            <p:spPr>
              <a:xfrm flipH="1" flipV="1">
                <a:off x="2218140" y="4648199"/>
                <a:ext cx="685801" cy="9067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7" idx="1"/>
                <a:endCxn id="18" idx="3"/>
              </p:cNvCxnSpPr>
              <p:nvPr/>
            </p:nvCxnSpPr>
            <p:spPr>
              <a:xfrm flipH="1">
                <a:off x="998941" y="5638801"/>
                <a:ext cx="1803577" cy="152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7" idx="2"/>
                <a:endCxn id="20" idx="1"/>
              </p:cNvCxnSpPr>
              <p:nvPr/>
            </p:nvCxnSpPr>
            <p:spPr>
              <a:xfrm flipH="1">
                <a:off x="2599140" y="5722620"/>
                <a:ext cx="304801" cy="15925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437341" y="5023966"/>
                <a:ext cx="568481" cy="405554"/>
              </a:xfrm>
              <a:prstGeom prst="rect">
                <a:avLst/>
              </a:prstGeom>
              <a:noFill/>
              <a:ln>
                <a:noFill/>
              </a:ln>
            </p:spPr>
            <p:txBody>
              <a:bodyPr wrap="none" rtlCol="0">
                <a:spAutoFit/>
              </a:bodyPr>
              <a:lstStyle/>
              <a:p>
                <a:r>
                  <a:rPr lang="en-US" sz="1200" dirty="0" smtClean="0">
                    <a:latin typeface="+mn-lt"/>
                  </a:rPr>
                  <a:t>R3</a:t>
                </a:r>
                <a:endParaRPr lang="en-US" sz="1200" dirty="0">
                  <a:latin typeface="+mn-lt"/>
                </a:endParaRPr>
              </a:p>
            </p:txBody>
          </p:sp>
          <p:sp>
            <p:nvSpPr>
              <p:cNvPr id="27" name="TextBox 26"/>
              <p:cNvSpPr txBox="1"/>
              <p:nvPr/>
            </p:nvSpPr>
            <p:spPr>
              <a:xfrm>
                <a:off x="2562109" y="4800600"/>
                <a:ext cx="568481" cy="405554"/>
              </a:xfrm>
              <a:prstGeom prst="rect">
                <a:avLst/>
              </a:prstGeom>
              <a:noFill/>
              <a:ln>
                <a:noFill/>
              </a:ln>
            </p:spPr>
            <p:txBody>
              <a:bodyPr wrap="none" rtlCol="0">
                <a:spAutoFit/>
              </a:bodyPr>
              <a:lstStyle/>
              <a:p>
                <a:r>
                  <a:rPr lang="en-US" sz="1200" dirty="0" smtClean="0">
                    <a:latin typeface="+mn-lt"/>
                  </a:rPr>
                  <a:t>R2</a:t>
                </a:r>
                <a:endParaRPr lang="en-US" sz="1200" dirty="0">
                  <a:latin typeface="+mn-lt"/>
                </a:endParaRPr>
              </a:p>
            </p:txBody>
          </p:sp>
          <p:sp>
            <p:nvSpPr>
              <p:cNvPr id="29" name="TextBox 28"/>
              <p:cNvSpPr txBox="1"/>
              <p:nvPr/>
            </p:nvSpPr>
            <p:spPr>
              <a:xfrm>
                <a:off x="1608541" y="5200948"/>
                <a:ext cx="568481" cy="405554"/>
              </a:xfrm>
              <a:prstGeom prst="rect">
                <a:avLst/>
              </a:prstGeom>
              <a:noFill/>
              <a:ln>
                <a:noFill/>
              </a:ln>
            </p:spPr>
            <p:txBody>
              <a:bodyPr wrap="none" rtlCol="0">
                <a:spAutoFit/>
              </a:bodyPr>
              <a:lstStyle/>
              <a:p>
                <a:r>
                  <a:rPr lang="en-US" sz="1200" dirty="0" smtClean="0">
                    <a:latin typeface="+mn-lt"/>
                  </a:rPr>
                  <a:t>R1</a:t>
                </a:r>
                <a:endParaRPr lang="en-US" sz="1200" dirty="0">
                  <a:latin typeface="+mn-lt"/>
                </a:endParaRPr>
              </a:p>
            </p:txBody>
          </p:sp>
          <p:sp>
            <p:nvSpPr>
              <p:cNvPr id="30" name="TextBox 29"/>
              <p:cNvSpPr txBox="1"/>
              <p:nvPr/>
            </p:nvSpPr>
            <p:spPr>
              <a:xfrm>
                <a:off x="2695459" y="6457890"/>
                <a:ext cx="568481" cy="405554"/>
              </a:xfrm>
              <a:prstGeom prst="rect">
                <a:avLst/>
              </a:prstGeom>
              <a:noFill/>
              <a:ln>
                <a:noFill/>
              </a:ln>
            </p:spPr>
            <p:txBody>
              <a:bodyPr wrap="none" rtlCol="0">
                <a:spAutoFit/>
              </a:bodyPr>
              <a:lstStyle/>
              <a:p>
                <a:r>
                  <a:rPr lang="en-US" sz="1200" dirty="0" smtClean="0">
                    <a:latin typeface="+mn-lt"/>
                  </a:rPr>
                  <a:t>R4</a:t>
                </a:r>
                <a:endParaRPr lang="en-US" sz="1200" dirty="0">
                  <a:latin typeface="+mn-lt"/>
                </a:endParaRPr>
              </a:p>
            </p:txBody>
          </p:sp>
        </p:grpSp>
        <p:grpSp>
          <p:nvGrpSpPr>
            <p:cNvPr id="6" name="Group 5"/>
            <p:cNvGrpSpPr/>
            <p:nvPr/>
          </p:nvGrpSpPr>
          <p:grpSpPr>
            <a:xfrm>
              <a:off x="3443710" y="3922626"/>
              <a:ext cx="4559261" cy="982354"/>
              <a:chOff x="5723341" y="4468739"/>
              <a:chExt cx="4559261" cy="1438264"/>
            </a:xfrm>
          </p:grpSpPr>
          <p:grpSp>
            <p:nvGrpSpPr>
              <p:cNvPr id="7" name="Group 6"/>
              <p:cNvGrpSpPr/>
              <p:nvPr/>
            </p:nvGrpSpPr>
            <p:grpSpPr>
              <a:xfrm>
                <a:off x="5791778" y="4468739"/>
                <a:ext cx="1218255" cy="742150"/>
                <a:chOff x="5791778" y="4468739"/>
                <a:chExt cx="1218255" cy="742150"/>
              </a:xfrm>
            </p:grpSpPr>
            <p:grpSp>
              <p:nvGrpSpPr>
                <p:cNvPr id="9" name="Group 8"/>
                <p:cNvGrpSpPr/>
                <p:nvPr/>
              </p:nvGrpSpPr>
              <p:grpSpPr>
                <a:xfrm>
                  <a:off x="5799541" y="4468739"/>
                  <a:ext cx="932984" cy="276999"/>
                  <a:chOff x="8382000" y="4468739"/>
                  <a:chExt cx="932984" cy="276999"/>
                </a:xfrm>
              </p:grpSpPr>
              <p:sp>
                <p:nvSpPr>
                  <p:cNvPr id="13" name="Rounded Rectangle 12"/>
                  <p:cNvSpPr/>
                  <p:nvPr/>
                </p:nvSpPr>
                <p:spPr>
                  <a:xfrm>
                    <a:off x="8382000" y="4572000"/>
                    <a:ext cx="228600" cy="152400"/>
                  </a:xfrm>
                  <a:prstGeom prst="roundRect">
                    <a:avLst/>
                  </a:prstGeom>
                  <a:solidFill>
                    <a:srgbClr val="C0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mc:AlternateContent xmlns:mc="http://schemas.openxmlformats.org/markup-compatibility/2006" xmlns:a14="http://schemas.microsoft.com/office/drawing/2010/main">
                <mc:Choice Requires="a14">
                  <p:sp>
                    <p:nvSpPr>
                      <p:cNvPr id="14" name="TextBox 13"/>
                      <p:cNvSpPr txBox="1"/>
                      <p:nvPr/>
                    </p:nvSpPr>
                    <p:spPr>
                      <a:xfrm>
                        <a:off x="8686222" y="4468739"/>
                        <a:ext cx="628762" cy="276999"/>
                      </a:xfrm>
                      <a:prstGeom prst="rect">
                        <a:avLst/>
                      </a:prstGeom>
                      <a:noFill/>
                      <a:ln>
                        <a:noFill/>
                      </a:ln>
                    </p:spPr>
                    <p:txBody>
                      <a:bodyPr wrap="none" rtlCol="0">
                        <a:spAutoFit/>
                      </a:bodyPr>
                      <a:lstStyle/>
                      <a:p>
                        <a14:m>
                          <m:oMath xmlns:m="http://schemas.openxmlformats.org/officeDocument/2006/math">
                            <m:r>
                              <a:rPr lang="en-US" sz="1200" b="0" i="1" smtClean="0">
                                <a:latin typeface="Cambria Math"/>
                              </a:rPr>
                              <m:t>→</m:t>
                            </m:r>
                          </m:oMath>
                        </a14:m>
                        <a:r>
                          <a:rPr lang="en-US" sz="1200" dirty="0" smtClean="0">
                            <a:latin typeface="+mn-lt"/>
                          </a:rPr>
                          <a:t> Pads</a:t>
                        </a:r>
                        <a:endParaRPr lang="en-US" sz="1200" dirty="0">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8686222" y="4468739"/>
                        <a:ext cx="628762" cy="276999"/>
                      </a:xfrm>
                      <a:prstGeom prst="rect">
                        <a:avLst/>
                      </a:prstGeom>
                      <a:blipFill rotWithShape="1">
                        <a:blip r:embed="rId3"/>
                        <a:stretch>
                          <a:fillRect b="-65625"/>
                        </a:stretch>
                      </a:blipFill>
                      <a:ln>
                        <a:noFill/>
                      </a:ln>
                    </p:spPr>
                    <p:txBody>
                      <a:bodyPr/>
                      <a:lstStyle/>
                      <a:p>
                        <a:r>
                          <a:rPr lang="en-US">
                            <a:noFill/>
                          </a:rPr>
                          <a:t> </a:t>
                        </a:r>
                      </a:p>
                    </p:txBody>
                  </p:sp>
                </mc:Fallback>
              </mc:AlternateContent>
            </p:grpSp>
            <p:grpSp>
              <p:nvGrpSpPr>
                <p:cNvPr id="10" name="Group 9"/>
                <p:cNvGrpSpPr/>
                <p:nvPr/>
              </p:nvGrpSpPr>
              <p:grpSpPr>
                <a:xfrm>
                  <a:off x="5791778" y="4933890"/>
                  <a:ext cx="1218255" cy="276999"/>
                  <a:chOff x="8374237" y="4933890"/>
                  <a:chExt cx="1218255" cy="276999"/>
                </a:xfrm>
              </p:grpSpPr>
              <p:sp>
                <p:nvSpPr>
                  <p:cNvPr id="11" name="Rounded Rectangle 10"/>
                  <p:cNvSpPr/>
                  <p:nvPr/>
                </p:nvSpPr>
                <p:spPr>
                  <a:xfrm>
                    <a:off x="8374237" y="5037151"/>
                    <a:ext cx="228600" cy="152400"/>
                  </a:xfrm>
                  <a:prstGeom prst="roundRect">
                    <a:avLst/>
                  </a:prstGeom>
                  <a:solidFill>
                    <a:srgbClr val="00B05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mc:AlternateContent xmlns:mc="http://schemas.openxmlformats.org/markup-compatibility/2006" xmlns:a14="http://schemas.microsoft.com/office/drawing/2010/main">
                <mc:Choice Requires="a14">
                  <p:sp>
                    <p:nvSpPr>
                      <p:cNvPr id="12" name="TextBox 11"/>
                      <p:cNvSpPr txBox="1"/>
                      <p:nvPr/>
                    </p:nvSpPr>
                    <p:spPr>
                      <a:xfrm>
                        <a:off x="8678459" y="4933890"/>
                        <a:ext cx="914033" cy="276999"/>
                      </a:xfrm>
                      <a:prstGeom prst="rect">
                        <a:avLst/>
                      </a:prstGeom>
                      <a:noFill/>
                      <a:ln>
                        <a:noFill/>
                      </a:ln>
                    </p:spPr>
                    <p:txBody>
                      <a:bodyPr wrap="none" rtlCol="0">
                        <a:spAutoFit/>
                      </a:bodyPr>
                      <a:lstStyle/>
                      <a:p>
                        <a14:m>
                          <m:oMath xmlns:m="http://schemas.openxmlformats.org/officeDocument/2006/math">
                            <m:r>
                              <a:rPr lang="en-US" sz="1200" i="1">
                                <a:latin typeface="Cambria Math"/>
                              </a:rPr>
                              <m:t>→</m:t>
                            </m:r>
                          </m:oMath>
                        </a14:m>
                        <a:r>
                          <a:rPr lang="en-US" sz="1200" dirty="0">
                            <a:latin typeface="+mn-lt"/>
                          </a:rPr>
                          <a:t> Core Cell</a:t>
                        </a:r>
                      </a:p>
                    </p:txBody>
                  </p:sp>
                </mc:Choice>
                <mc:Fallback xmlns="">
                  <p:sp>
                    <p:nvSpPr>
                      <p:cNvPr id="12" name="TextBox 11"/>
                      <p:cNvSpPr txBox="1">
                        <a:spLocks noRot="1" noChangeAspect="1" noMove="1" noResize="1" noEditPoints="1" noAdjustHandles="1" noChangeArrowheads="1" noChangeShapeType="1" noTextEdit="1"/>
                      </p:cNvSpPr>
                      <p:nvPr/>
                    </p:nvSpPr>
                    <p:spPr>
                      <a:xfrm>
                        <a:off x="8678459" y="4933890"/>
                        <a:ext cx="914033" cy="276999"/>
                      </a:xfrm>
                      <a:prstGeom prst="rect">
                        <a:avLst/>
                      </a:prstGeom>
                      <a:blipFill rotWithShape="1">
                        <a:blip r:embed="rId4"/>
                        <a:stretch>
                          <a:fillRect b="-70968"/>
                        </a:stretch>
                      </a:blipFill>
                      <a:ln>
                        <a:noFill/>
                      </a:ln>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8" name="TextBox 7"/>
                  <p:cNvSpPr txBox="1"/>
                  <p:nvPr/>
                </p:nvSpPr>
                <p:spPr>
                  <a:xfrm>
                    <a:off x="5723341" y="5410200"/>
                    <a:ext cx="4559261" cy="496803"/>
                  </a:xfrm>
                  <a:prstGeom prst="rect">
                    <a:avLst/>
                  </a:prstGeom>
                  <a:noFill/>
                  <a:ln>
                    <a:noFill/>
                  </a:ln>
                </p:spPr>
                <p:txBody>
                  <a:bodyPr wrap="none" rtlCol="0">
                    <a:spAutoFit/>
                  </a:bodyPr>
                  <a:lstStyle/>
                  <a:p>
                    <a:pPr/>
                    <a14:m>
                      <m:oMathPara xmlns:m="http://schemas.openxmlformats.org/officeDocument/2006/math">
                        <m:oMathParaPr>
                          <m:jc m:val="left"/>
                        </m:oMathParaPr>
                        <m:oMath xmlns:m="http://schemas.openxmlformats.org/officeDocument/2006/math">
                          <m:r>
                            <a:rPr lang="en-US" sz="1200" b="0" i="1" smtClean="0">
                              <a:latin typeface="Cambria Math"/>
                            </a:rPr>
                            <m:t>𝐴𝑅</m:t>
                          </m:r>
                          <m:r>
                            <a:rPr lang="en-US" sz="1200" b="0" i="1" smtClean="0">
                              <a:latin typeface="Cambria Math"/>
                            </a:rPr>
                            <m:t>=</m:t>
                          </m:r>
                          <m:sSub>
                            <m:sSubPr>
                              <m:ctrlPr>
                                <a:rPr lang="en-US" sz="1200" b="0" i="1" smtClean="0">
                                  <a:latin typeface="Cambria Math"/>
                                </a:rPr>
                              </m:ctrlPr>
                            </m:sSubPr>
                            <m:e>
                              <m:r>
                                <a:rPr lang="en-US" sz="1200" b="0" i="1" smtClean="0">
                                  <a:latin typeface="Cambria Math"/>
                                </a:rPr>
                                <m:t>𝑅</m:t>
                              </m:r>
                            </m:e>
                            <m:sub>
                              <m:r>
                                <a:rPr lang="en-US" sz="1200" b="0" i="1" smtClean="0">
                                  <a:latin typeface="Cambria Math"/>
                                </a:rPr>
                                <m:t>𝑒𝑓𝑓</m:t>
                              </m:r>
                            </m:sub>
                          </m:sSub>
                          <m:d>
                            <m:dPr>
                              <m:ctrlPr>
                                <a:rPr lang="en-US" sz="1200" b="0" i="1" smtClean="0">
                                  <a:latin typeface="Cambria Math"/>
                                </a:rPr>
                              </m:ctrlPr>
                            </m:dPr>
                            <m:e>
                              <m:r>
                                <a:rPr lang="en-US" sz="1200" b="0" i="1" smtClean="0">
                                  <a:latin typeface="Cambria Math"/>
                                </a:rPr>
                                <m:t>𝑅</m:t>
                              </m:r>
                              <m:r>
                                <a:rPr lang="en-US" sz="1200" b="0" i="1" smtClean="0">
                                  <a:latin typeface="Cambria Math"/>
                                </a:rPr>
                                <m:t>1, </m:t>
                              </m:r>
                              <m:r>
                                <a:rPr lang="en-US" sz="1200" b="0" i="1" smtClean="0">
                                  <a:latin typeface="Cambria Math"/>
                                </a:rPr>
                                <m:t>𝑅</m:t>
                              </m:r>
                              <m:r>
                                <a:rPr lang="en-US" sz="1200" b="0" i="1" smtClean="0">
                                  <a:latin typeface="Cambria Math"/>
                                </a:rPr>
                                <m:t>2, </m:t>
                              </m:r>
                              <m:r>
                                <a:rPr lang="en-US" sz="1200" b="0" i="1" smtClean="0">
                                  <a:latin typeface="Cambria Math"/>
                                </a:rPr>
                                <m:t>𝑅</m:t>
                              </m:r>
                              <m:r>
                                <a:rPr lang="en-US" sz="1200" b="0" i="1" smtClean="0">
                                  <a:latin typeface="Cambria Math"/>
                                </a:rPr>
                                <m:t>3, </m:t>
                              </m:r>
                              <m:r>
                                <a:rPr lang="en-US" sz="1200" b="0" i="1" smtClean="0">
                                  <a:latin typeface="Cambria Math"/>
                                </a:rPr>
                                <m:t>𝑅</m:t>
                              </m:r>
                              <m:r>
                                <a:rPr lang="en-US" sz="1200" b="0" i="1" smtClean="0">
                                  <a:latin typeface="Cambria Math"/>
                                </a:rPr>
                                <m:t>4</m:t>
                              </m:r>
                            </m:e>
                          </m:d>
                        </m:oMath>
                      </m:oMathPara>
                    </a14:m>
                    <a:endParaRPr lang="en-US" sz="1200" b="0" i="1" dirty="0" smtClean="0">
                      <a:latin typeface="+mn-lt"/>
                    </a:endParaRPr>
                  </a:p>
                  <a:p>
                    <a:pPr/>
                    <a14:m>
                      <m:oMathPara xmlns:m="http://schemas.openxmlformats.org/officeDocument/2006/math">
                        <m:oMathParaPr>
                          <m:jc m:val="left"/>
                        </m:oMathParaPr>
                        <m:oMath xmlns:m="http://schemas.openxmlformats.org/officeDocument/2006/math">
                          <m:r>
                            <m:rPr>
                              <m:sty m:val="p"/>
                            </m:rPr>
                            <a:rPr lang="en-US" sz="1200" b="0" i="0" smtClean="0">
                              <a:latin typeface="Cambria Math"/>
                            </a:rPr>
                            <m:t>where</m:t>
                          </m:r>
                          <m:r>
                            <a:rPr lang="en-US" sz="1200" b="0" i="0" smtClean="0">
                              <a:latin typeface="Cambria Math"/>
                            </a:rPr>
                            <m:t>, </m:t>
                          </m:r>
                          <m:sSub>
                            <m:sSubPr>
                              <m:ctrlPr>
                                <a:rPr lang="en-US" sz="1200" b="0" i="1" smtClean="0">
                                  <a:latin typeface="Cambria Math"/>
                                </a:rPr>
                              </m:ctrlPr>
                            </m:sSubPr>
                            <m:e>
                              <m:r>
                                <a:rPr lang="en-US" sz="1200" b="0" i="1" smtClean="0">
                                  <a:latin typeface="Cambria Math"/>
                                </a:rPr>
                                <m:t>𝑅</m:t>
                              </m:r>
                            </m:e>
                            <m:sub>
                              <m:r>
                                <a:rPr lang="en-US" sz="1200" b="0" i="1" smtClean="0">
                                  <a:latin typeface="Cambria Math"/>
                                </a:rPr>
                                <m:t>𝑒𝑓𝑓</m:t>
                              </m:r>
                            </m:sub>
                          </m:sSub>
                          <m:r>
                            <a:rPr lang="en-US" sz="1200" b="0" i="1" smtClean="0">
                              <a:latin typeface="Cambria Math"/>
                            </a:rPr>
                            <m:t>𝑖𝑠</m:t>
                          </m:r>
                          <m:r>
                            <a:rPr lang="en-US" sz="1200" b="0" i="1" smtClean="0">
                              <a:latin typeface="Cambria Math"/>
                            </a:rPr>
                            <m:t> </m:t>
                          </m:r>
                          <m:r>
                            <a:rPr lang="en-US" sz="1200" b="0" i="1" smtClean="0">
                              <a:latin typeface="Cambria Math"/>
                            </a:rPr>
                            <m:t>𝑟𝑒𝑠𝑖𝑠𝑡𝑎𝑛𝑐𝑒</m:t>
                          </m:r>
                          <m:r>
                            <a:rPr lang="en-US" sz="1200" b="0" i="1" smtClean="0">
                              <a:latin typeface="Cambria Math"/>
                            </a:rPr>
                            <m:t> </m:t>
                          </m:r>
                          <m:r>
                            <a:rPr lang="en-US" sz="1200" b="0" i="1" smtClean="0">
                              <a:latin typeface="Cambria Math"/>
                            </a:rPr>
                            <m:t>𝑜𝑏𝑡𝑎𝑖𝑛𝑒𝑑</m:t>
                          </m:r>
                          <m:r>
                            <a:rPr lang="en-US" sz="1200" b="0" i="1" smtClean="0">
                              <a:latin typeface="Cambria Math"/>
                            </a:rPr>
                            <m:t> </m:t>
                          </m:r>
                          <m:r>
                            <a:rPr lang="en-US" sz="1200" b="0" i="1" smtClean="0">
                              <a:latin typeface="Cambria Math"/>
                            </a:rPr>
                            <m:t>𝑏𝑦</m:t>
                          </m:r>
                          <m:r>
                            <a:rPr lang="en-US" sz="1200" b="0" i="1" smtClean="0">
                              <a:latin typeface="Cambria Math"/>
                            </a:rPr>
                            <m:t> </m:t>
                          </m:r>
                          <m:r>
                            <a:rPr lang="en-US" sz="1200" b="0" i="1" smtClean="0">
                              <a:latin typeface="Cambria Math"/>
                            </a:rPr>
                            <m:t>𝑠h𝑜𝑟𝑡𝑖𝑛𝑔</m:t>
                          </m:r>
                          <m:r>
                            <a:rPr lang="en-US" sz="1200" b="0" i="1" smtClean="0">
                              <a:latin typeface="Cambria Math"/>
                            </a:rPr>
                            <m:t> </m:t>
                          </m:r>
                          <m:r>
                            <a:rPr lang="en-US" sz="1200" b="0" i="1" smtClean="0">
                              <a:latin typeface="Cambria Math"/>
                            </a:rPr>
                            <m:t>𝑃𝐴𝐷𝑠</m:t>
                          </m:r>
                          <m:r>
                            <a:rPr lang="en-US" sz="1200" b="0" i="1" smtClean="0">
                              <a:latin typeface="Cambria Math"/>
                            </a:rPr>
                            <m:t> </m:t>
                          </m:r>
                          <m:r>
                            <a:rPr lang="en-US" sz="1200" b="0" i="1" smtClean="0">
                              <a:latin typeface="Cambria Math"/>
                            </a:rPr>
                            <m:t>𝑎𝑡</m:t>
                          </m:r>
                          <m:r>
                            <a:rPr lang="en-US" sz="1200" b="0" i="1" smtClean="0">
                              <a:latin typeface="Cambria Math"/>
                            </a:rPr>
                            <m:t> </m:t>
                          </m:r>
                          <m:r>
                            <a:rPr lang="en-US" sz="1200" b="0" i="1" smtClean="0">
                              <a:latin typeface="Cambria Math"/>
                            </a:rPr>
                            <m:t>𝑡𝑜𝑝</m:t>
                          </m:r>
                          <m:r>
                            <a:rPr lang="en-US" sz="1200" b="0" i="1" smtClean="0">
                              <a:latin typeface="Cambria Math"/>
                            </a:rPr>
                            <m:t> </m:t>
                          </m:r>
                          <m:r>
                            <a:rPr lang="en-US" sz="1200" b="0" i="1" smtClean="0">
                              <a:latin typeface="Cambria Math"/>
                            </a:rPr>
                            <m:t>𝑙𝑒𝑣𝑒𝑙</m:t>
                          </m:r>
                        </m:oMath>
                      </m:oMathPara>
                    </a14:m>
                    <a:endParaRPr lang="en-US" sz="1200" dirty="0">
                      <a:latin typeface="+mn-lt"/>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723341" y="5410200"/>
                    <a:ext cx="4559261" cy="496803"/>
                  </a:xfrm>
                  <a:prstGeom prst="rect">
                    <a:avLst/>
                  </a:prstGeom>
                  <a:blipFill rotWithShape="1">
                    <a:blip r:embed="rId5"/>
                    <a:stretch>
                      <a:fillRect b="-46429"/>
                    </a:stretch>
                  </a:blipFill>
                  <a:ln>
                    <a:noFill/>
                  </a:ln>
                </p:spPr>
                <p:txBody>
                  <a:bodyPr/>
                  <a:lstStyle/>
                  <a:p>
                    <a:r>
                      <a:rPr lang="en-US">
                        <a:noFill/>
                      </a:rPr>
                      <a:t> </a:t>
                    </a:r>
                  </a:p>
                </p:txBody>
              </p:sp>
            </mc:Fallback>
          </mc:AlternateContent>
        </p:grpSp>
      </p:grpSp>
    </p:spTree>
    <p:extLst>
      <p:ext uri="{BB962C8B-B14F-4D97-AF65-F5344CB8AC3E}">
        <p14:creationId xmlns:p14="http://schemas.microsoft.com/office/powerpoint/2010/main" val="14822415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Rectangle 88"/>
          <p:cNvSpPr/>
          <p:nvPr/>
        </p:nvSpPr>
        <p:spPr bwMode="auto">
          <a:xfrm>
            <a:off x="140504" y="501650"/>
            <a:ext cx="8925769" cy="3397250"/>
          </a:xfrm>
          <a:prstGeom prst="rect">
            <a:avLst/>
          </a:prstGeom>
          <a:solidFill>
            <a:schemeClr val="bg2">
              <a:lumMod val="20000"/>
              <a:lumOff val="80000"/>
            </a:schemeClr>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88" name="Rectangle 87"/>
          <p:cNvSpPr/>
          <p:nvPr/>
        </p:nvSpPr>
        <p:spPr bwMode="auto">
          <a:xfrm>
            <a:off x="3111500" y="4686300"/>
            <a:ext cx="2924046" cy="412750"/>
          </a:xfrm>
          <a:prstGeom prst="rect">
            <a:avLst/>
          </a:prstGeom>
          <a:solidFill>
            <a:schemeClr val="bg2">
              <a:lumMod val="40000"/>
              <a:lumOff val="60000"/>
            </a:schemeClr>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42900" marR="0" indent="-342900" algn="l" defTabSz="914400" rtl="0" eaLnBrk="0" fontAlgn="base" latinLnBrk="0" hangingPunct="0">
              <a:lnSpc>
                <a:spcPct val="90000"/>
              </a:lnSpc>
              <a:spcBef>
                <a:spcPct val="2000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28" name="Rectangle 2"/>
          <p:cNvSpPr>
            <a:spLocks noGrp="1" noChangeArrowheads="1"/>
          </p:cNvSpPr>
          <p:nvPr>
            <p:ph type="title"/>
          </p:nvPr>
        </p:nvSpPr>
        <p:spPr>
          <a:xfrm>
            <a:off x="240500" y="-1882"/>
            <a:ext cx="8458200" cy="610790"/>
          </a:xfrm>
        </p:spPr>
        <p:txBody>
          <a:bodyPr/>
          <a:lstStyle/>
          <a:p>
            <a:pPr defTabSz="914354"/>
            <a:r>
              <a:rPr lang="en-US" sz="2800" dirty="0"/>
              <a:t>Power Grid ESD flow integrating AR and DV</a:t>
            </a:r>
          </a:p>
        </p:txBody>
      </p:sp>
      <p:grpSp>
        <p:nvGrpSpPr>
          <p:cNvPr id="84" name="Group 83"/>
          <p:cNvGrpSpPr/>
          <p:nvPr/>
        </p:nvGrpSpPr>
        <p:grpSpPr>
          <a:xfrm>
            <a:off x="101282" y="555090"/>
            <a:ext cx="9003895" cy="3274486"/>
            <a:chOff x="101282" y="926413"/>
            <a:chExt cx="9003895" cy="3274486"/>
          </a:xfrm>
        </p:grpSpPr>
        <p:grpSp>
          <p:nvGrpSpPr>
            <p:cNvPr id="29" name="Group 28"/>
            <p:cNvGrpSpPr/>
            <p:nvPr/>
          </p:nvGrpSpPr>
          <p:grpSpPr>
            <a:xfrm>
              <a:off x="101282" y="926413"/>
              <a:ext cx="9003895" cy="3274486"/>
              <a:chOff x="1447800" y="1729592"/>
              <a:chExt cx="13182600" cy="4794177"/>
            </a:xfrm>
          </p:grpSpPr>
          <p:sp>
            <p:nvSpPr>
              <p:cNvPr id="30" name="Rectangle 29"/>
              <p:cNvSpPr/>
              <p:nvPr/>
            </p:nvSpPr>
            <p:spPr>
              <a:xfrm>
                <a:off x="1447800" y="1729592"/>
                <a:ext cx="13182600" cy="4794177"/>
              </a:xfrm>
              <a:prstGeom prst="rect">
                <a:avLst/>
              </a:prstGeom>
              <a:noFill/>
              <a:ln w="127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200" b="0" i="0" u="none" strike="noStrike" kern="0" cap="none" spc="0" normalizeH="0" baseline="0" noProof="0" smtClean="0">
                  <a:ln>
                    <a:noFill/>
                  </a:ln>
                  <a:solidFill>
                    <a:prstClr val="white"/>
                  </a:solidFill>
                  <a:effectLst/>
                  <a:uLnTx/>
                  <a:uFillTx/>
                  <a:latin typeface="+mn-lt"/>
                  <a:ea typeface="+mn-ea"/>
                  <a:cs typeface="+mn-cs"/>
                </a:endParaRPr>
              </a:p>
            </p:txBody>
          </p:sp>
          <p:grpSp>
            <p:nvGrpSpPr>
              <p:cNvPr id="31" name="Group 30"/>
              <p:cNvGrpSpPr/>
              <p:nvPr/>
            </p:nvGrpSpPr>
            <p:grpSpPr>
              <a:xfrm>
                <a:off x="8491914" y="2227549"/>
                <a:ext cx="5986086" cy="4224388"/>
                <a:chOff x="7826896" y="2227548"/>
                <a:chExt cx="5986086" cy="4224387"/>
              </a:xfrm>
            </p:grpSpPr>
            <p:sp>
              <p:nvSpPr>
                <p:cNvPr id="60" name="Rounded Rectangle 59"/>
                <p:cNvSpPr/>
                <p:nvPr/>
              </p:nvSpPr>
              <p:spPr>
                <a:xfrm>
                  <a:off x="11734800" y="4191000"/>
                  <a:ext cx="2078182" cy="676593"/>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Final Resistance Checks</a:t>
                  </a:r>
                  <a:endParaRPr lang="en-US" sz="1400" dirty="0">
                    <a:solidFill>
                      <a:srgbClr val="FFFFFF"/>
                    </a:solidFill>
                  </a:endParaRPr>
                </a:p>
              </p:txBody>
            </p:sp>
            <p:sp>
              <p:nvSpPr>
                <p:cNvPr id="61" name="Rounded Rectangle 60"/>
                <p:cNvSpPr/>
                <p:nvPr/>
              </p:nvSpPr>
              <p:spPr>
                <a:xfrm>
                  <a:off x="9076543" y="3560861"/>
                  <a:ext cx="1852032" cy="990598"/>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Buffer Paths</a:t>
                  </a:r>
                </a:p>
                <a:p>
                  <a:pPr algn="ctr" defTabSz="914354"/>
                  <a:r>
                    <a:rPr lang="en-US" sz="1200" dirty="0">
                      <a:solidFill>
                        <a:srgbClr val="FFFFFF"/>
                      </a:solidFill>
                    </a:rPr>
                    <a:t>Supply Changes</a:t>
                  </a:r>
                </a:p>
                <a:p>
                  <a:pPr algn="ctr" defTabSz="914354"/>
                  <a:r>
                    <a:rPr lang="en-US" sz="1200" dirty="0">
                      <a:solidFill>
                        <a:srgbClr val="FFFFFF"/>
                      </a:solidFill>
                    </a:rPr>
                    <a:t>Cell Relocation</a:t>
                  </a:r>
                </a:p>
              </p:txBody>
            </p:sp>
            <p:sp>
              <p:nvSpPr>
                <p:cNvPr id="62" name="Rounded Rectangle 61"/>
                <p:cNvSpPr/>
                <p:nvPr/>
              </p:nvSpPr>
              <p:spPr>
                <a:xfrm>
                  <a:off x="8875726" y="2227548"/>
                  <a:ext cx="1889256" cy="744252"/>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Differential   Voltage Check</a:t>
                  </a:r>
                  <a:endParaRPr lang="en-US" sz="1400" dirty="0">
                    <a:solidFill>
                      <a:srgbClr val="FFFFFF"/>
                    </a:solidFill>
                  </a:endParaRPr>
                </a:p>
              </p:txBody>
            </p:sp>
            <p:cxnSp>
              <p:nvCxnSpPr>
                <p:cNvPr id="63" name="Elbow Connector 62"/>
                <p:cNvCxnSpPr>
                  <a:stCxn id="48" idx="3"/>
                  <a:endCxn id="62" idx="1"/>
                </p:cNvCxnSpPr>
                <p:nvPr/>
              </p:nvCxnSpPr>
              <p:spPr>
                <a:xfrm flipV="1">
                  <a:off x="7826896" y="2599674"/>
                  <a:ext cx="1048830" cy="2469453"/>
                </a:xfrm>
                <a:prstGeom prst="bentConnector3">
                  <a:avLst>
                    <a:gd name="adj1" fmla="val 50000"/>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4" name="Diamond 63"/>
                <p:cNvSpPr/>
                <p:nvPr/>
              </p:nvSpPr>
              <p:spPr>
                <a:xfrm>
                  <a:off x="10896601" y="2877922"/>
                  <a:ext cx="2352114" cy="734458"/>
                </a:xfrm>
                <a:prstGeom prst="diamond">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smtClean="0">
                      <a:solidFill>
                        <a:srgbClr val="FFFFFF"/>
                      </a:solidFill>
                    </a:rPr>
                    <a:t>Violations</a:t>
                  </a:r>
                  <a:endParaRPr lang="en-US" sz="1200" dirty="0">
                    <a:solidFill>
                      <a:srgbClr val="FFFFFF"/>
                    </a:solidFill>
                  </a:endParaRPr>
                </a:p>
              </p:txBody>
            </p:sp>
            <p:cxnSp>
              <p:nvCxnSpPr>
                <p:cNvPr id="65" name="Elbow Connector 64"/>
                <p:cNvCxnSpPr>
                  <a:stCxn id="62" idx="3"/>
                  <a:endCxn id="64" idx="0"/>
                </p:cNvCxnSpPr>
                <p:nvPr/>
              </p:nvCxnSpPr>
              <p:spPr>
                <a:xfrm>
                  <a:off x="10764981" y="2599674"/>
                  <a:ext cx="1307677" cy="278248"/>
                </a:xfrm>
                <a:prstGeom prst="bent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64" idx="2"/>
                  <a:endCxn id="60" idx="0"/>
                </p:cNvCxnSpPr>
                <p:nvPr/>
              </p:nvCxnSpPr>
              <p:spPr>
                <a:xfrm rot="16200000" flipH="1">
                  <a:off x="12133966" y="3551073"/>
                  <a:ext cx="578620" cy="701234"/>
                </a:xfrm>
                <a:prstGeom prst="bentConnector3">
                  <a:avLst>
                    <a:gd name="adj1" fmla="val 50000"/>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64" idx="1"/>
                  <a:endCxn id="61" idx="0"/>
                </p:cNvCxnSpPr>
                <p:nvPr/>
              </p:nvCxnSpPr>
              <p:spPr>
                <a:xfrm rot="10800000" flipV="1">
                  <a:off x="10002560" y="3245152"/>
                  <a:ext cx="894041" cy="315710"/>
                </a:xfrm>
                <a:prstGeom prst="bent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0175019" y="3189042"/>
                  <a:ext cx="577325"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Yes</a:t>
                  </a:r>
                </a:p>
              </p:txBody>
            </p:sp>
            <p:sp>
              <p:nvSpPr>
                <p:cNvPr id="69" name="TextBox 68"/>
                <p:cNvSpPr txBox="1"/>
                <p:nvPr/>
              </p:nvSpPr>
              <p:spPr>
                <a:xfrm>
                  <a:off x="12321523" y="3562299"/>
                  <a:ext cx="559020" cy="405543"/>
                </a:xfrm>
                <a:prstGeom prst="rect">
                  <a:avLst/>
                </a:prstGeom>
                <a:noFill/>
                <a:ln w="12700">
                  <a:noFill/>
                </a:ln>
              </p:spPr>
              <p:txBody>
                <a:bodyPr wrap="none" lIns="91431" tIns="45716" rIns="91431" bIns="45716" rtlCol="0">
                  <a:spAutoFit/>
                </a:bodyPr>
                <a:lstStyle/>
                <a:p>
                  <a:pPr algn="ctr" defTabSz="914354"/>
                  <a:r>
                    <a:rPr lang="en-US" sz="1200" dirty="0" smtClean="0">
                      <a:solidFill>
                        <a:srgbClr val="000000"/>
                      </a:solidFill>
                      <a:latin typeface="+mn-lt"/>
                    </a:rPr>
                    <a:t>No</a:t>
                  </a:r>
                  <a:endParaRPr lang="en-US" sz="1200" dirty="0">
                    <a:solidFill>
                      <a:srgbClr val="000000"/>
                    </a:solidFill>
                    <a:latin typeface="+mn-lt"/>
                  </a:endParaRPr>
                </a:p>
              </p:txBody>
            </p:sp>
            <p:cxnSp>
              <p:nvCxnSpPr>
                <p:cNvPr id="70" name="Elbow Connector 69"/>
                <p:cNvCxnSpPr>
                  <a:stCxn id="61" idx="1"/>
                  <a:endCxn id="62" idx="2"/>
                </p:cNvCxnSpPr>
                <p:nvPr/>
              </p:nvCxnSpPr>
              <p:spPr>
                <a:xfrm rot="10800000" flipH="1">
                  <a:off x="9076542" y="2971801"/>
                  <a:ext cx="743811" cy="1084361"/>
                </a:xfrm>
                <a:prstGeom prst="bentConnector4">
                  <a:avLst>
                    <a:gd name="adj1" fmla="val -44997"/>
                    <a:gd name="adj2" fmla="val 72838"/>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1" name="Flowchart: Decision 70"/>
                <p:cNvSpPr/>
                <p:nvPr/>
              </p:nvSpPr>
              <p:spPr>
                <a:xfrm>
                  <a:off x="8943108" y="4648200"/>
                  <a:ext cx="2286001" cy="900545"/>
                </a:xfrm>
                <a:prstGeom prst="flowChartDecision">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Analyze Outliers</a:t>
                  </a:r>
                </a:p>
              </p:txBody>
            </p:sp>
            <p:cxnSp>
              <p:nvCxnSpPr>
                <p:cNvPr id="72" name="Elbow Connector 71"/>
                <p:cNvCxnSpPr>
                  <a:stCxn id="60" idx="1"/>
                  <a:endCxn id="71" idx="3"/>
                </p:cNvCxnSpPr>
                <p:nvPr/>
              </p:nvCxnSpPr>
              <p:spPr>
                <a:xfrm rot="10800000" flipV="1">
                  <a:off x="11229111" y="4529295"/>
                  <a:ext cx="505690" cy="569176"/>
                </a:xfrm>
                <a:prstGeom prst="bentConnector3">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3" name="Rounded Rectangle 72"/>
                <p:cNvSpPr/>
                <p:nvPr/>
              </p:nvSpPr>
              <p:spPr>
                <a:xfrm>
                  <a:off x="7925165" y="5943600"/>
                  <a:ext cx="1066435" cy="508335"/>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a:solidFill>
                        <a:srgbClr val="FFFFFF"/>
                      </a:solidFill>
                    </a:rPr>
                    <a:t>Signoff</a:t>
                  </a:r>
                </a:p>
              </p:txBody>
            </p:sp>
            <p:cxnSp>
              <p:nvCxnSpPr>
                <p:cNvPr id="74" name="Elbow Connector 73"/>
                <p:cNvCxnSpPr>
                  <a:stCxn id="71" idx="1"/>
                  <a:endCxn id="73" idx="0"/>
                </p:cNvCxnSpPr>
                <p:nvPr/>
              </p:nvCxnSpPr>
              <p:spPr>
                <a:xfrm rot="10800000" flipV="1">
                  <a:off x="8458383" y="5098471"/>
                  <a:ext cx="484725" cy="845127"/>
                </a:xfrm>
                <a:prstGeom prst="bent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71" idx="2"/>
                  <a:endCxn id="79" idx="1"/>
                </p:cNvCxnSpPr>
                <p:nvPr/>
              </p:nvCxnSpPr>
              <p:spPr>
                <a:xfrm rot="16200000" flipH="1">
                  <a:off x="10529710" y="5105142"/>
                  <a:ext cx="509157" cy="1396360"/>
                </a:xfrm>
                <a:prstGeom prst="bent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8433900" y="5181600"/>
                  <a:ext cx="1037236" cy="675912"/>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Low DV</a:t>
                  </a:r>
                </a:p>
                <a:p>
                  <a:pPr algn="ctr" defTabSz="914354"/>
                  <a:r>
                    <a:rPr lang="en-US" sz="1200" dirty="0">
                      <a:solidFill>
                        <a:srgbClr val="000000"/>
                      </a:solidFill>
                      <a:latin typeface="+mn-lt"/>
                    </a:rPr>
                    <a:t>Low </a:t>
                  </a:r>
                  <a:r>
                    <a:rPr lang="en-US" sz="1200" dirty="0" smtClean="0">
                      <a:solidFill>
                        <a:srgbClr val="000000"/>
                      </a:solidFill>
                      <a:latin typeface="+mn-lt"/>
                    </a:rPr>
                    <a:t>AR</a:t>
                  </a:r>
                  <a:endParaRPr lang="en-US" sz="1200" dirty="0">
                    <a:solidFill>
                      <a:srgbClr val="000000"/>
                    </a:solidFill>
                    <a:latin typeface="+mn-lt"/>
                  </a:endParaRPr>
                </a:p>
              </p:txBody>
            </p:sp>
            <p:grpSp>
              <p:nvGrpSpPr>
                <p:cNvPr id="77" name="Group 76"/>
                <p:cNvGrpSpPr/>
                <p:nvPr/>
              </p:nvGrpSpPr>
              <p:grpSpPr>
                <a:xfrm>
                  <a:off x="10112340" y="5736266"/>
                  <a:ext cx="2436565" cy="675911"/>
                  <a:chOff x="10112340" y="6226122"/>
                  <a:chExt cx="2436565" cy="675911"/>
                </a:xfrm>
              </p:grpSpPr>
              <p:sp>
                <p:nvSpPr>
                  <p:cNvPr id="79" name="Rounded Rectangle 78"/>
                  <p:cNvSpPr/>
                  <p:nvPr/>
                </p:nvSpPr>
                <p:spPr>
                  <a:xfrm>
                    <a:off x="11482470" y="6293591"/>
                    <a:ext cx="1066435" cy="508335"/>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Resolve</a:t>
                    </a:r>
                  </a:p>
                </p:txBody>
              </p:sp>
              <p:sp>
                <p:nvSpPr>
                  <p:cNvPr id="80" name="TextBox 79"/>
                  <p:cNvSpPr txBox="1"/>
                  <p:nvPr/>
                </p:nvSpPr>
                <p:spPr>
                  <a:xfrm>
                    <a:off x="10112340" y="6226122"/>
                    <a:ext cx="1058920" cy="675911"/>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Low DV</a:t>
                    </a:r>
                  </a:p>
                  <a:p>
                    <a:pPr algn="ctr" defTabSz="914354"/>
                    <a:r>
                      <a:rPr lang="en-US" sz="1200" dirty="0">
                        <a:solidFill>
                          <a:srgbClr val="000000"/>
                        </a:solidFill>
                        <a:latin typeface="+mn-lt"/>
                      </a:rPr>
                      <a:t>High </a:t>
                    </a:r>
                    <a:r>
                      <a:rPr lang="en-US" sz="1200" dirty="0" smtClean="0">
                        <a:solidFill>
                          <a:srgbClr val="000000"/>
                        </a:solidFill>
                        <a:latin typeface="+mn-lt"/>
                      </a:rPr>
                      <a:t>AR</a:t>
                    </a:r>
                    <a:endParaRPr lang="en-US" sz="1200" dirty="0">
                      <a:solidFill>
                        <a:srgbClr val="000000"/>
                      </a:solidFill>
                      <a:latin typeface="+mn-lt"/>
                    </a:endParaRPr>
                  </a:p>
                </p:txBody>
              </p:sp>
            </p:grpSp>
            <p:cxnSp>
              <p:nvCxnSpPr>
                <p:cNvPr id="78" name="Elbow Connector 77"/>
                <p:cNvCxnSpPr>
                  <a:stCxn id="79" idx="3"/>
                  <a:endCxn id="60" idx="2"/>
                </p:cNvCxnSpPr>
                <p:nvPr/>
              </p:nvCxnSpPr>
              <p:spPr>
                <a:xfrm flipV="1">
                  <a:off x="12548905" y="4867593"/>
                  <a:ext cx="224986" cy="1190310"/>
                </a:xfrm>
                <a:prstGeom prst="bentConnector2">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1981199" y="1823315"/>
                <a:ext cx="7003291" cy="4501286"/>
                <a:chOff x="942291" y="1518515"/>
                <a:chExt cx="7003291" cy="4501285"/>
              </a:xfrm>
            </p:grpSpPr>
            <p:sp>
              <p:nvSpPr>
                <p:cNvPr id="33" name="Rounded Rectangle 32"/>
                <p:cNvSpPr/>
                <p:nvPr/>
              </p:nvSpPr>
              <p:spPr>
                <a:xfrm>
                  <a:off x="942291" y="4196681"/>
                  <a:ext cx="1419425" cy="744252"/>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Hard Block Region</a:t>
                  </a:r>
                </a:p>
              </p:txBody>
            </p:sp>
            <p:sp>
              <p:nvSpPr>
                <p:cNvPr id="34" name="Rounded Rectangle 33"/>
                <p:cNvSpPr/>
                <p:nvPr/>
              </p:nvSpPr>
              <p:spPr>
                <a:xfrm>
                  <a:off x="5867400" y="1518515"/>
                  <a:ext cx="2078182" cy="615085"/>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First Placement</a:t>
                  </a:r>
                </a:p>
              </p:txBody>
            </p:sp>
            <p:sp>
              <p:nvSpPr>
                <p:cNvPr id="35" name="Rounded Rectangle 34"/>
                <p:cNvSpPr/>
                <p:nvPr/>
              </p:nvSpPr>
              <p:spPr>
                <a:xfrm>
                  <a:off x="2218273" y="5275548"/>
                  <a:ext cx="2078183" cy="744252"/>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Next Placement Iteration</a:t>
                  </a:r>
                </a:p>
              </p:txBody>
            </p:sp>
            <p:sp>
              <p:nvSpPr>
                <p:cNvPr id="36" name="Diamond 35"/>
                <p:cNvSpPr/>
                <p:nvPr/>
              </p:nvSpPr>
              <p:spPr>
                <a:xfrm>
                  <a:off x="3156167" y="4114800"/>
                  <a:ext cx="2078182" cy="818677"/>
                </a:xfrm>
                <a:prstGeom prst="diamond">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Analysis</a:t>
                  </a:r>
                </a:p>
              </p:txBody>
            </p:sp>
            <p:sp>
              <p:nvSpPr>
                <p:cNvPr id="37" name="Rounded Rectangle 36"/>
                <p:cNvSpPr/>
                <p:nvPr/>
              </p:nvSpPr>
              <p:spPr>
                <a:xfrm>
                  <a:off x="1737947" y="3133407"/>
                  <a:ext cx="1561369" cy="676593"/>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Improve Power Grid</a:t>
                  </a:r>
                </a:p>
              </p:txBody>
            </p:sp>
            <p:sp>
              <p:nvSpPr>
                <p:cNvPr id="38" name="TextBox 37"/>
                <p:cNvSpPr txBox="1"/>
                <p:nvPr/>
              </p:nvSpPr>
              <p:spPr>
                <a:xfrm>
                  <a:off x="2309365" y="4170778"/>
                  <a:ext cx="873511"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High </a:t>
                  </a:r>
                  <a:r>
                    <a:rPr lang="el-GR" sz="1200" dirty="0">
                      <a:solidFill>
                        <a:srgbClr val="000000"/>
                      </a:solidFill>
                      <a:latin typeface="+mn-lt"/>
                    </a:rPr>
                    <a:t>α</a:t>
                  </a:r>
                  <a:endParaRPr lang="en-US" sz="1200" dirty="0">
                    <a:solidFill>
                      <a:srgbClr val="000000"/>
                    </a:solidFill>
                    <a:latin typeface="+mn-lt"/>
                  </a:endParaRPr>
                </a:p>
              </p:txBody>
            </p:sp>
            <p:sp>
              <p:nvSpPr>
                <p:cNvPr id="39" name="TextBox 38"/>
                <p:cNvSpPr txBox="1"/>
                <p:nvPr/>
              </p:nvSpPr>
              <p:spPr>
                <a:xfrm>
                  <a:off x="3374314" y="3505199"/>
                  <a:ext cx="825915"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Low </a:t>
                  </a:r>
                  <a:r>
                    <a:rPr lang="el-GR" sz="1200" dirty="0">
                      <a:solidFill>
                        <a:srgbClr val="000000"/>
                      </a:solidFill>
                      <a:latin typeface="+mn-lt"/>
                    </a:rPr>
                    <a:t>α</a:t>
                  </a:r>
                  <a:endParaRPr lang="en-US" sz="1200" dirty="0">
                    <a:solidFill>
                      <a:srgbClr val="000000"/>
                    </a:solidFill>
                    <a:latin typeface="+mn-lt"/>
                  </a:endParaRPr>
                </a:p>
              </p:txBody>
            </p:sp>
            <p:cxnSp>
              <p:nvCxnSpPr>
                <p:cNvPr id="40" name="Elbow Connector 39"/>
                <p:cNvCxnSpPr>
                  <a:stCxn id="33" idx="0"/>
                  <a:endCxn id="58" idx="1"/>
                </p:cNvCxnSpPr>
                <p:nvPr/>
              </p:nvCxnSpPr>
              <p:spPr>
                <a:xfrm rot="5400000" flipH="1" flipV="1">
                  <a:off x="2207983" y="2071655"/>
                  <a:ext cx="1569048" cy="2681005"/>
                </a:xfrm>
                <a:prstGeom prst="bentConnector2">
                  <a:avLst/>
                </a:prstGeom>
                <a:ln w="127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37" idx="0"/>
                  <a:endCxn id="58" idx="1"/>
                </p:cNvCxnSpPr>
                <p:nvPr/>
              </p:nvCxnSpPr>
              <p:spPr>
                <a:xfrm rot="5400000" flipH="1" flipV="1">
                  <a:off x="3172933" y="1973332"/>
                  <a:ext cx="505775" cy="1814378"/>
                </a:xfrm>
                <a:prstGeom prst="bentConnector2">
                  <a:avLst/>
                </a:prstGeom>
                <a:ln w="127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36" idx="0"/>
                  <a:endCxn id="37" idx="3"/>
                </p:cNvCxnSpPr>
                <p:nvPr/>
              </p:nvCxnSpPr>
              <p:spPr>
                <a:xfrm rot="16200000" flipV="1">
                  <a:off x="3425739" y="3345281"/>
                  <a:ext cx="643096" cy="895942"/>
                </a:xfrm>
                <a:prstGeom prst="bentConnector2">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34" idx="1"/>
                  <a:endCxn id="58" idx="0"/>
                </p:cNvCxnSpPr>
                <p:nvPr/>
              </p:nvCxnSpPr>
              <p:spPr>
                <a:xfrm rot="10800000" flipV="1">
                  <a:off x="5372103" y="1826057"/>
                  <a:ext cx="495298" cy="429448"/>
                </a:xfrm>
                <a:prstGeom prst="bentConnector2">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35" idx="1"/>
                  <a:endCxn id="58" idx="1"/>
                </p:cNvCxnSpPr>
                <p:nvPr/>
              </p:nvCxnSpPr>
              <p:spPr>
                <a:xfrm rot="10800000" flipH="1">
                  <a:off x="2218273" y="2627634"/>
                  <a:ext cx="2114737" cy="3020042"/>
                </a:xfrm>
                <a:prstGeom prst="bentConnector3">
                  <a:avLst>
                    <a:gd name="adj1" fmla="val -71220"/>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48" idx="2"/>
                  <a:endCxn id="35" idx="3"/>
                </p:cNvCxnSpPr>
                <p:nvPr/>
              </p:nvCxnSpPr>
              <p:spPr>
                <a:xfrm rot="5400000">
                  <a:off x="5169258" y="4335874"/>
                  <a:ext cx="438999" cy="2184601"/>
                </a:xfrm>
                <a:prstGeom prst="bentConnector2">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977587" y="4682932"/>
                  <a:ext cx="577325"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Yes</a:t>
                  </a:r>
                </a:p>
              </p:txBody>
            </p:sp>
            <p:sp>
              <p:nvSpPr>
                <p:cNvPr id="47" name="TextBox 46"/>
                <p:cNvSpPr txBox="1"/>
                <p:nvPr/>
              </p:nvSpPr>
              <p:spPr>
                <a:xfrm>
                  <a:off x="6002799" y="5104357"/>
                  <a:ext cx="559020"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No</a:t>
                  </a:r>
                </a:p>
              </p:txBody>
            </p:sp>
            <p:sp>
              <p:nvSpPr>
                <p:cNvPr id="48" name="Diamond 47"/>
                <p:cNvSpPr/>
                <p:nvPr/>
              </p:nvSpPr>
              <p:spPr>
                <a:xfrm>
                  <a:off x="5509109" y="4319979"/>
                  <a:ext cx="1943896" cy="888696"/>
                </a:xfrm>
                <a:prstGeom prst="diamond">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200" dirty="0">
                      <a:solidFill>
                        <a:srgbClr val="FFFFFF"/>
                      </a:solidFill>
                    </a:rPr>
                    <a:t>Outliers</a:t>
                  </a:r>
                </a:p>
              </p:txBody>
            </p:sp>
            <p:sp>
              <p:nvSpPr>
                <p:cNvPr id="49" name="TextBox 48"/>
                <p:cNvSpPr txBox="1"/>
                <p:nvPr/>
              </p:nvSpPr>
              <p:spPr>
                <a:xfrm>
                  <a:off x="7215576" y="4277833"/>
                  <a:ext cx="615345" cy="405543"/>
                </a:xfrm>
                <a:prstGeom prst="rect">
                  <a:avLst/>
                </a:prstGeom>
                <a:noFill/>
                <a:ln w="12700">
                  <a:noFill/>
                </a:ln>
              </p:spPr>
              <p:txBody>
                <a:bodyPr wrap="none" lIns="91431" tIns="45716" rIns="91431" bIns="45716" rtlCol="0">
                  <a:spAutoFit/>
                </a:bodyPr>
                <a:lstStyle/>
                <a:p>
                  <a:pPr algn="ctr" defTabSz="914354"/>
                  <a:r>
                    <a:rPr lang="en-US" sz="1200" dirty="0">
                      <a:solidFill>
                        <a:srgbClr val="000000"/>
                      </a:solidFill>
                      <a:latin typeface="+mn-lt"/>
                    </a:rPr>
                    <a:t>No </a:t>
                  </a:r>
                </a:p>
              </p:txBody>
            </p:sp>
            <p:cxnSp>
              <p:nvCxnSpPr>
                <p:cNvPr id="50" name="Elbow Connector 49"/>
                <p:cNvCxnSpPr>
                  <a:stCxn id="59" idx="2"/>
                  <a:endCxn id="48" idx="0"/>
                </p:cNvCxnSpPr>
                <p:nvPr/>
              </p:nvCxnSpPr>
              <p:spPr>
                <a:xfrm rot="16200000" flipH="1">
                  <a:off x="5684473" y="3523392"/>
                  <a:ext cx="484212" cy="1108957"/>
                </a:xfrm>
                <a:prstGeom prst="bentConnector3">
                  <a:avLst>
                    <a:gd name="adj1" fmla="val 50000"/>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33" idx="0"/>
                </p:cNvCxnSpPr>
                <p:nvPr/>
              </p:nvCxnSpPr>
              <p:spPr>
                <a:xfrm flipH="1" flipV="1">
                  <a:off x="1652003" y="2608089"/>
                  <a:ext cx="1" cy="1588592"/>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7" idx="0"/>
                </p:cNvCxnSpPr>
                <p:nvPr/>
              </p:nvCxnSpPr>
              <p:spPr>
                <a:xfrm flipV="1">
                  <a:off x="2518632" y="2627634"/>
                  <a:ext cx="0" cy="505773"/>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4333009" y="2255507"/>
                  <a:ext cx="2078182" cy="1580261"/>
                  <a:chOff x="4512078" y="1846548"/>
                  <a:chExt cx="2078182" cy="1580261"/>
                </a:xfrm>
              </p:grpSpPr>
              <p:grpSp>
                <p:nvGrpSpPr>
                  <p:cNvPr id="56" name="Group 55"/>
                  <p:cNvGrpSpPr/>
                  <p:nvPr/>
                </p:nvGrpSpPr>
                <p:grpSpPr>
                  <a:xfrm>
                    <a:off x="4512078" y="1846548"/>
                    <a:ext cx="2078182" cy="1580261"/>
                    <a:chOff x="4512078" y="1846548"/>
                    <a:chExt cx="2078182" cy="1580261"/>
                  </a:xfrm>
                </p:grpSpPr>
                <p:sp>
                  <p:nvSpPr>
                    <p:cNvPr id="58" name="Rounded Rectangle 57"/>
                    <p:cNvSpPr/>
                    <p:nvPr/>
                  </p:nvSpPr>
                  <p:spPr>
                    <a:xfrm>
                      <a:off x="4512078" y="1846548"/>
                      <a:ext cx="2078182" cy="744252"/>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Initial</a:t>
                      </a:r>
                    </a:p>
                    <a:p>
                      <a:pPr algn="ctr" defTabSz="914354"/>
                      <a:r>
                        <a:rPr lang="en-US" sz="1400" dirty="0" smtClean="0">
                          <a:solidFill>
                            <a:srgbClr val="FFFFFF"/>
                          </a:solidFill>
                        </a:rPr>
                        <a:t>Resistance</a:t>
                      </a:r>
                      <a:r>
                        <a:rPr lang="en-US" sz="1200" dirty="0" smtClean="0">
                          <a:solidFill>
                            <a:srgbClr val="FFFFFF"/>
                          </a:solidFill>
                        </a:rPr>
                        <a:t> Checks</a:t>
                      </a:r>
                      <a:endParaRPr lang="en-US" sz="1200" dirty="0">
                        <a:solidFill>
                          <a:srgbClr val="FFFFFF"/>
                        </a:solidFill>
                      </a:endParaRPr>
                    </a:p>
                  </p:txBody>
                </p:sp>
                <p:sp>
                  <p:nvSpPr>
                    <p:cNvPr id="59" name="Rounded Rectangle 58"/>
                    <p:cNvSpPr/>
                    <p:nvPr/>
                  </p:nvSpPr>
                  <p:spPr>
                    <a:xfrm>
                      <a:off x="4800947" y="2867641"/>
                      <a:ext cx="1500444" cy="559168"/>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defTabSz="914354"/>
                      <a:r>
                        <a:rPr lang="en-US" sz="1400" dirty="0" smtClean="0">
                          <a:solidFill>
                            <a:srgbClr val="FFFFFF"/>
                          </a:solidFill>
                        </a:rPr>
                        <a:t>Histograms</a:t>
                      </a:r>
                      <a:endParaRPr lang="en-US" sz="1400" dirty="0">
                        <a:solidFill>
                          <a:srgbClr val="FFFFFF"/>
                        </a:solidFill>
                      </a:endParaRPr>
                    </a:p>
                  </p:txBody>
                </p:sp>
              </p:grpSp>
              <p:cxnSp>
                <p:nvCxnSpPr>
                  <p:cNvPr id="57" name="Straight Arrow Connector 56"/>
                  <p:cNvCxnSpPr>
                    <a:stCxn id="58" idx="2"/>
                    <a:endCxn id="59" idx="0"/>
                  </p:cNvCxnSpPr>
                  <p:nvPr/>
                </p:nvCxnSpPr>
                <p:spPr>
                  <a:xfrm>
                    <a:off x="5551170" y="2590800"/>
                    <a:ext cx="0" cy="276841"/>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cxnSp>
              <p:nvCxnSpPr>
                <p:cNvPr id="54" name="Elbow Connector 53"/>
                <p:cNvCxnSpPr>
                  <a:stCxn id="36" idx="1"/>
                  <a:endCxn id="33" idx="3"/>
                </p:cNvCxnSpPr>
                <p:nvPr/>
              </p:nvCxnSpPr>
              <p:spPr>
                <a:xfrm rot="10800000" flipV="1">
                  <a:off x="2361717" y="4524139"/>
                  <a:ext cx="794451" cy="44668"/>
                </a:xfrm>
                <a:prstGeom prst="bentConnector3">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5" name="Elbow Connector 54"/>
                <p:cNvCxnSpPr>
                  <a:stCxn id="48" idx="1"/>
                  <a:endCxn id="36" idx="3"/>
                </p:cNvCxnSpPr>
                <p:nvPr/>
              </p:nvCxnSpPr>
              <p:spPr>
                <a:xfrm rot="10800000">
                  <a:off x="5234349" y="4524139"/>
                  <a:ext cx="274760" cy="240188"/>
                </a:xfrm>
                <a:prstGeom prst="bentConnector3">
                  <a:avLst>
                    <a:gd name="adj1" fmla="val 19042"/>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grpSp>
        <p:sp>
          <p:nvSpPr>
            <p:cNvPr id="81" name="TextBox 80"/>
            <p:cNvSpPr txBox="1"/>
            <p:nvPr/>
          </p:nvSpPr>
          <p:spPr>
            <a:xfrm>
              <a:off x="183214" y="1009064"/>
              <a:ext cx="2864292" cy="461657"/>
            </a:xfrm>
            <a:prstGeom prst="rect">
              <a:avLst/>
            </a:prstGeom>
            <a:noFill/>
          </p:spPr>
          <p:txBody>
            <a:bodyPr wrap="none" lIns="91431" tIns="45716" rIns="91431" bIns="45716" rtlCol="0">
              <a:spAutoFit/>
            </a:bodyPr>
            <a:lstStyle/>
            <a:p>
              <a:pPr defTabSz="914354"/>
              <a:r>
                <a:rPr lang="el-GR" sz="1200" b="1" dirty="0">
                  <a:solidFill>
                    <a:srgbClr val="FF0000"/>
                  </a:solidFill>
                  <a:latin typeface="+mn-lt"/>
                </a:rPr>
                <a:t>α </a:t>
              </a:r>
              <a:r>
                <a:rPr lang="en-US" sz="1200" b="1" dirty="0">
                  <a:solidFill>
                    <a:srgbClr val="FF0000"/>
                  </a:solidFill>
                  <a:latin typeface="+mn-lt"/>
                </a:rPr>
                <a:t> is Resource </a:t>
              </a:r>
              <a:r>
                <a:rPr lang="en-US" sz="1200" b="1" dirty="0" smtClean="0">
                  <a:solidFill>
                    <a:srgbClr val="FF0000"/>
                  </a:solidFill>
                  <a:latin typeface="+mn-lt"/>
                </a:rPr>
                <a:t>Needed to improve Supply</a:t>
              </a:r>
              <a:br>
                <a:rPr lang="en-US" sz="1200" b="1" dirty="0" smtClean="0">
                  <a:solidFill>
                    <a:srgbClr val="FF0000"/>
                  </a:solidFill>
                  <a:latin typeface="+mn-lt"/>
                </a:rPr>
              </a:br>
              <a:r>
                <a:rPr lang="en-US" sz="1200" b="1" dirty="0" smtClean="0">
                  <a:solidFill>
                    <a:srgbClr val="FF0000"/>
                  </a:solidFill>
                  <a:latin typeface="+mn-lt"/>
                </a:rPr>
                <a:t>v/s Digital </a:t>
              </a:r>
              <a:r>
                <a:rPr lang="en-US" sz="1200" b="1" dirty="0">
                  <a:solidFill>
                    <a:srgbClr val="FF0000"/>
                  </a:solidFill>
                  <a:latin typeface="+mn-lt"/>
                </a:rPr>
                <a:t>Area </a:t>
              </a:r>
              <a:r>
                <a:rPr lang="en-US" sz="1200" b="1" dirty="0" smtClean="0">
                  <a:solidFill>
                    <a:srgbClr val="FF0000"/>
                  </a:solidFill>
                  <a:latin typeface="+mn-lt"/>
                </a:rPr>
                <a:t>Gained </a:t>
              </a:r>
              <a:r>
                <a:rPr lang="en-US" sz="1200" b="1" dirty="0">
                  <a:solidFill>
                    <a:srgbClr val="FF0000"/>
                  </a:solidFill>
                  <a:latin typeface="+mn-lt"/>
                </a:rPr>
                <a:t>if not Blocked</a:t>
              </a:r>
            </a:p>
          </p:txBody>
        </p:sp>
      </p:grpSp>
      <p:sp>
        <p:nvSpPr>
          <p:cNvPr id="83" name="TextBox 82"/>
          <p:cNvSpPr txBox="1"/>
          <p:nvPr/>
        </p:nvSpPr>
        <p:spPr>
          <a:xfrm>
            <a:off x="1578882" y="3950635"/>
            <a:ext cx="5986236" cy="578873"/>
          </a:xfrm>
          <a:prstGeom prst="roundRect">
            <a:avLst/>
          </a:prstGeom>
          <a:solidFill>
            <a:srgbClr val="F5B1A3"/>
          </a:solidFill>
          <a:ln w="28575">
            <a:solidFill>
              <a:schemeClr val="tx1"/>
            </a:solidFill>
          </a:ln>
        </p:spPr>
        <p:txBody>
          <a:bodyPr wrap="none" lIns="91431" tIns="45716" rIns="91431" bIns="45716" rtlCol="0">
            <a:spAutoFit/>
          </a:bodyPr>
          <a:lstStyle/>
          <a:p>
            <a:pPr algn="ctr"/>
            <a:r>
              <a:rPr lang="en-US" altLang="en-US" sz="1400" dirty="0" smtClean="0">
                <a:latin typeface="+mn-lt"/>
              </a:rPr>
              <a:t>This </a:t>
            </a:r>
            <a:r>
              <a:rPr lang="en-US" altLang="en-US" sz="1400" dirty="0">
                <a:latin typeface="+mn-lt"/>
              </a:rPr>
              <a:t>combination of Power Grid iterations based on AR followed </a:t>
            </a:r>
            <a:r>
              <a:rPr lang="en-US" altLang="en-US" sz="1400" dirty="0" smtClean="0">
                <a:latin typeface="+mn-lt"/>
              </a:rPr>
              <a:t>up by</a:t>
            </a:r>
            <a:br>
              <a:rPr lang="en-US" altLang="en-US" sz="1400" dirty="0" smtClean="0">
                <a:latin typeface="+mn-lt"/>
              </a:rPr>
            </a:br>
            <a:r>
              <a:rPr lang="en-US" altLang="en-US" sz="1400" dirty="0" smtClean="0">
                <a:latin typeface="+mn-lt"/>
              </a:rPr>
              <a:t>final </a:t>
            </a:r>
            <a:r>
              <a:rPr lang="en-US" altLang="en-US" sz="1400" dirty="0">
                <a:latin typeface="+mn-lt"/>
              </a:rPr>
              <a:t>closure with DV creates a robust, efficient and usable flow to close the design.</a:t>
            </a:r>
          </a:p>
        </p:txBody>
      </p:sp>
      <p:grpSp>
        <p:nvGrpSpPr>
          <p:cNvPr id="85" name="Group 84"/>
          <p:cNvGrpSpPr/>
          <p:nvPr/>
        </p:nvGrpSpPr>
        <p:grpSpPr>
          <a:xfrm>
            <a:off x="3168371" y="4759191"/>
            <a:ext cx="2807258" cy="286942"/>
            <a:chOff x="-140360" y="951283"/>
            <a:chExt cx="5470552" cy="462123"/>
          </a:xfrm>
        </p:grpSpPr>
        <p:sp>
          <p:nvSpPr>
            <p:cNvPr id="86" name="Rounded Rectangle 85"/>
            <p:cNvSpPr/>
            <p:nvPr/>
          </p:nvSpPr>
          <p:spPr>
            <a:xfrm>
              <a:off x="3768823" y="951283"/>
              <a:ext cx="1561369" cy="462123"/>
            </a:xfrm>
            <a:prstGeom prst="round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r>
                <a:rPr lang="en-US" sz="1400" b="1" dirty="0">
                  <a:solidFill>
                    <a:srgbClr val="FFFFFF"/>
                  </a:solidFill>
                </a:rPr>
                <a:t>Final</a:t>
              </a:r>
            </a:p>
          </p:txBody>
        </p:sp>
        <p:sp>
          <p:nvSpPr>
            <p:cNvPr id="87" name="Rounded Rectangle 86"/>
            <p:cNvSpPr/>
            <p:nvPr/>
          </p:nvSpPr>
          <p:spPr>
            <a:xfrm>
              <a:off x="-140360" y="951283"/>
              <a:ext cx="1717506" cy="462123"/>
            </a:xfrm>
            <a:prstGeom prst="roundRect">
              <a:avLst/>
            </a:prstGeom>
            <a:solidFill>
              <a:srgbClr val="007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r>
                <a:rPr lang="en-US" sz="1400" b="1" dirty="0">
                  <a:solidFill>
                    <a:srgbClr val="FFFFFF"/>
                  </a:solidFill>
                </a:rPr>
                <a:t>Early</a:t>
              </a:r>
            </a:p>
          </p:txBody>
        </p:sp>
      </p:grpSp>
    </p:spTree>
    <p:extLst>
      <p:ext uri="{BB962C8B-B14F-4D97-AF65-F5344CB8AC3E}">
        <p14:creationId xmlns:p14="http://schemas.microsoft.com/office/powerpoint/2010/main" val="2980698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
          <p:cNvSpPr>
            <a:spLocks noGrp="1" noChangeArrowheads="1"/>
          </p:cNvSpPr>
          <p:nvPr>
            <p:ph type="title"/>
          </p:nvPr>
        </p:nvSpPr>
        <p:spPr>
          <a:xfrm>
            <a:off x="240500" y="-1882"/>
            <a:ext cx="8458200" cy="610790"/>
          </a:xfrm>
        </p:spPr>
        <p:txBody>
          <a:bodyPr/>
          <a:lstStyle/>
          <a:p>
            <a:pPr defTabSz="914354"/>
            <a:r>
              <a:rPr lang="en-US" sz="2800" dirty="0" smtClean="0"/>
              <a:t>Design Case</a:t>
            </a:r>
            <a:endParaRPr lang="en-US" sz="2800" dirty="0"/>
          </a:p>
        </p:txBody>
      </p:sp>
      <p:sp>
        <p:nvSpPr>
          <p:cNvPr id="82" name="Content Placeholder 3"/>
          <p:cNvSpPr>
            <a:spLocks noGrp="1"/>
          </p:cNvSpPr>
          <p:nvPr>
            <p:ph idx="1"/>
          </p:nvPr>
        </p:nvSpPr>
        <p:spPr>
          <a:xfrm>
            <a:off x="264894" y="2930912"/>
            <a:ext cx="8412072" cy="1762582"/>
          </a:xfrm>
        </p:spPr>
        <p:txBody>
          <a:bodyPr/>
          <a:lstStyle/>
          <a:p>
            <a:r>
              <a:rPr lang="en-US" altLang="en-US" sz="1400" dirty="0" smtClean="0"/>
              <a:t>Above </a:t>
            </a:r>
            <a:r>
              <a:rPr lang="en-US" altLang="en-US" sz="1400" dirty="0"/>
              <a:t>g</a:t>
            </a:r>
            <a:r>
              <a:rPr lang="en-US" altLang="en-US" sz="1400" dirty="0" smtClean="0"/>
              <a:t>raphs illustrate results seen on a real design. Blue Bar Graph represents number of instances at DV/AR values on a non-AR optimized DB &amp; Red Bar Graph, the same on an AR optimized DB.</a:t>
            </a:r>
          </a:p>
          <a:p>
            <a:r>
              <a:rPr lang="en-US" altLang="en-US" sz="1400" dirty="0" smtClean="0"/>
              <a:t>High count of DV violations seen in the pre-AR DB have been predictably avoided on the post-AR DB.</a:t>
            </a:r>
          </a:p>
          <a:p>
            <a:r>
              <a:rPr lang="en-US" altLang="en-US" sz="1800" dirty="0" smtClean="0">
                <a:solidFill>
                  <a:srgbClr val="FF0000"/>
                </a:solidFill>
              </a:rPr>
              <a:t>The first AR resolved DB of one of the real design, with fully functional setup showed ZERO DV violations defined by the respective technology rules. This dictates the strength and foresight provided by AR flow in resolution of DV violations.</a:t>
            </a:r>
          </a:p>
        </p:txBody>
      </p:sp>
      <p:pic>
        <p:nvPicPr>
          <p:cNvPr id="9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6043" y="711169"/>
            <a:ext cx="6608712" cy="1861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23398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525316"/>
            <a:ext cx="9144000" cy="4618184"/>
          </a:xfrm>
        </p:spPr>
        <p:txBody>
          <a:bodyPr/>
          <a:lstStyle/>
          <a:p>
            <a:r>
              <a:rPr lang="en-US" altLang="en-US" sz="1400" b="1" dirty="0"/>
              <a:t>AR detects weak power grid </a:t>
            </a:r>
            <a:r>
              <a:rPr lang="en-US" altLang="en-US" sz="1400" dirty="0"/>
              <a:t>irrespective of the type of cell present in a given location while, </a:t>
            </a:r>
            <a:r>
              <a:rPr lang="en-US" altLang="en-US" sz="1400" b="1" dirty="0"/>
              <a:t>DV detects the voltage build-up</a:t>
            </a:r>
            <a:r>
              <a:rPr lang="en-US" altLang="en-US" sz="1400" dirty="0"/>
              <a:t> with a Dr-Rc pair information in a given location. This makes AR an exhaustive flow, while with only DV, we would always be at risk of seeing variation in results across iterations</a:t>
            </a:r>
            <a:r>
              <a:rPr lang="en-US" altLang="en-US" sz="1400" dirty="0" smtClean="0"/>
              <a:t>.</a:t>
            </a:r>
            <a:endParaRPr lang="en-US" altLang="en-US" sz="1400" b="1" dirty="0" smtClean="0"/>
          </a:p>
          <a:p>
            <a:r>
              <a:rPr lang="en-US" altLang="en-US" sz="1400" dirty="0" smtClean="0"/>
              <a:t>Since, </a:t>
            </a:r>
            <a:r>
              <a:rPr lang="en-US" altLang="en-US" sz="1400" b="1" dirty="0" smtClean="0"/>
              <a:t>AR is </a:t>
            </a:r>
            <a:r>
              <a:rPr lang="en-US" altLang="en-US" sz="1400" b="1" dirty="0"/>
              <a:t>an exhaustive region oriented </a:t>
            </a:r>
            <a:r>
              <a:rPr lang="en-US" altLang="en-US" sz="1400" b="1" dirty="0" smtClean="0"/>
              <a:t>flow</a:t>
            </a:r>
            <a:r>
              <a:rPr lang="en-US" altLang="en-US" sz="1400" dirty="0" smtClean="0"/>
              <a:t>, it </a:t>
            </a:r>
            <a:r>
              <a:rPr lang="en-US" altLang="en-US" sz="1400" dirty="0"/>
              <a:t>filters most of the cases to be solved by </a:t>
            </a:r>
            <a:r>
              <a:rPr lang="en-US" altLang="en-US" sz="1400" b="1" dirty="0"/>
              <a:t>changing power grid early in the design</a:t>
            </a:r>
            <a:r>
              <a:rPr lang="en-US" altLang="en-US" sz="1400" dirty="0"/>
              <a:t>, this leaves behind mostly the cases to be resolved by buffer addition or cell relocation.</a:t>
            </a:r>
          </a:p>
          <a:p>
            <a:r>
              <a:rPr lang="en-US" altLang="en-US" sz="1400" dirty="0"/>
              <a:t>Insightful ordering of the flows gives </a:t>
            </a:r>
            <a:r>
              <a:rPr lang="en-US" altLang="en-US" sz="1400" b="1" dirty="0"/>
              <a:t>a strategic advantage in efficiently resolving/reducing the DV violations </a:t>
            </a:r>
            <a:r>
              <a:rPr lang="en-US" altLang="en-US" sz="1400" dirty="0"/>
              <a:t>and their count. Each DV violation has a fixed plan of action and provides liberty for generating automated flows for resolving the violations.</a:t>
            </a:r>
          </a:p>
          <a:p>
            <a:r>
              <a:rPr lang="en-US" altLang="en-US" sz="1400" dirty="0" smtClean="0"/>
              <a:t>The </a:t>
            </a:r>
            <a:r>
              <a:rPr lang="en-US" altLang="en-US" sz="1400" b="1" dirty="0"/>
              <a:t>combination of Power Grid iterations based on AR followed up by final closure with DV</a:t>
            </a:r>
            <a:r>
              <a:rPr lang="en-US" altLang="en-US" sz="1400" dirty="0"/>
              <a:t> creates a robust, efficient and usable flow to close the power grid and layout.</a:t>
            </a:r>
          </a:p>
          <a:p>
            <a:endParaRPr lang="en-US" altLang="en-US" sz="1400" dirty="0"/>
          </a:p>
        </p:txBody>
      </p:sp>
      <p:sp>
        <p:nvSpPr>
          <p:cNvPr id="28" name="Rectangle 2"/>
          <p:cNvSpPr>
            <a:spLocks noGrp="1" noChangeArrowheads="1"/>
          </p:cNvSpPr>
          <p:nvPr>
            <p:ph type="title"/>
          </p:nvPr>
        </p:nvSpPr>
        <p:spPr>
          <a:xfrm>
            <a:off x="240500" y="-1882"/>
            <a:ext cx="8458200" cy="610790"/>
          </a:xfrm>
        </p:spPr>
        <p:txBody>
          <a:bodyPr/>
          <a:lstStyle/>
          <a:p>
            <a:pPr eaLnBrk="1" hangingPunct="1"/>
            <a:r>
              <a:rPr lang="en-US" sz="2800" dirty="0" smtClean="0"/>
              <a:t>Summary</a:t>
            </a:r>
            <a:endParaRPr lang="en-US" sz="2800" b="0" dirty="0" smtClean="0"/>
          </a:p>
        </p:txBody>
      </p:sp>
    </p:spTree>
    <p:extLst>
      <p:ext uri="{BB962C8B-B14F-4D97-AF65-F5344CB8AC3E}">
        <p14:creationId xmlns:p14="http://schemas.microsoft.com/office/powerpoint/2010/main" val="444691312"/>
      </p:ext>
    </p:extLst>
  </p:cSld>
  <p:clrMapOvr>
    <a:masterClrMapping/>
  </p:clrMapOvr>
  <p:timing>
    <p:tnLst>
      <p:par>
        <p:cTn id="1" dur="indefinite" restart="never" nodeType="tmRoot"/>
      </p:par>
    </p:tnLst>
  </p:timing>
</p:sld>
</file>

<file path=ppt/theme/theme1.xml><?xml version="1.0" encoding="utf-8"?>
<a:theme xmlns:a="http://schemas.openxmlformats.org/drawingml/2006/main" name="DSP&amp;A">
  <a:themeElements>
    <a:clrScheme name="DSP&amp;A 8">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fontScheme name="DSP&amp;A">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0" fontAlgn="base" latinLnBrk="0" hangingPunct="0">
          <a:lnSpc>
            <a:spcPct val="90000"/>
          </a:lnSpc>
          <a:spcBef>
            <a:spcPct val="2000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SP&amp;A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SP&amp;A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SP&amp;A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SP&amp;A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SP&amp;A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SP&amp;A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SP&amp;A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SP&amp;A 8">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FinalPowerpoint</Template>
  <TotalTime>10903</TotalTime>
  <Words>884</Words>
  <Application>Microsoft Office PowerPoint</Application>
  <PresentationFormat>On-screen Show (16:9)</PresentationFormat>
  <Paragraphs>96</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DSP&amp;A</vt:lpstr>
      <vt:lpstr>Novel Power-grid Design &amp; Layout Strategy for SoC ESD-CDM Robustness</vt:lpstr>
      <vt:lpstr>Problem Statement</vt:lpstr>
      <vt:lpstr>Proposed Methodology</vt:lpstr>
      <vt:lpstr>AR &amp; DV Flows</vt:lpstr>
      <vt:lpstr>Power Grid ESD flow integrating AR and DV</vt:lpstr>
      <vt:lpstr>Design Case</vt:lpstr>
      <vt:lpstr>Summary</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Dawn Jos</dc:creator>
  <cp:lastModifiedBy>Thota, MuraliMohan</cp:lastModifiedBy>
  <cp:revision>475</cp:revision>
  <dcterms:created xsi:type="dcterms:W3CDTF">2007-12-19T20:51:45Z</dcterms:created>
  <dcterms:modified xsi:type="dcterms:W3CDTF">2019-05-13T11:01:25Z</dcterms:modified>
</cp:coreProperties>
</file>